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2" r:id="rId1"/>
  </p:sldMasterIdLst>
  <p:sldIdLst>
    <p:sldId id="256" r:id="rId2"/>
    <p:sldId id="257" r:id="rId3"/>
    <p:sldId id="258" r:id="rId4"/>
    <p:sldId id="259" r:id="rId5"/>
    <p:sldId id="260" r:id="rId6"/>
    <p:sldId id="261" r:id="rId7"/>
    <p:sldId id="267" r:id="rId8"/>
    <p:sldId id="266" r:id="rId9"/>
    <p:sldId id="262" r:id="rId10"/>
    <p:sldId id="263" r:id="rId11"/>
    <p:sldId id="264" r:id="rId12"/>
    <p:sldId id="268" r:id="rId13"/>
    <p:sldId id="269" r:id="rId14"/>
    <p:sldId id="270" r:id="rId15"/>
    <p:sldId id="273" r:id="rId16"/>
    <p:sldId id="274" r:id="rId17"/>
    <p:sldId id="271" r:id="rId18"/>
    <p:sldId id="275" r:id="rId19"/>
    <p:sldId id="276" r:id="rId20"/>
    <p:sldId id="277" r:id="rId21"/>
    <p:sldId id="272" r:id="rId22"/>
    <p:sldId id="26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4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8C84360-EC94-4017-AB7D-7008329CB128}" type="datetimeFigureOut">
              <a:rPr lang="en-US" smtClean="0"/>
              <a:pPr/>
              <a:t>8/19/2015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BAE7895-9215-4B9E-AFF2-EB3BED164D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C84360-EC94-4017-AB7D-7008329CB128}"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E7895-9215-4B9E-AFF2-EB3BED164D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8C84360-EC94-4017-AB7D-7008329CB128}" type="datetimeFigureOut">
              <a:rPr lang="en-US" smtClean="0"/>
              <a:pPr/>
              <a:t>8/19/2015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BAE7895-9215-4B9E-AFF2-EB3BED164D9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C84360-EC94-4017-AB7D-7008329CB128}"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BAE7895-9215-4B9E-AFF2-EB3BED164D9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C84360-EC94-4017-AB7D-7008329CB128}" type="datetimeFigureOut">
              <a:rPr lang="en-US" smtClean="0"/>
              <a:pPr/>
              <a:t>8/19/2015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BAE7895-9215-4B9E-AFF2-EB3BED164D9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8C84360-EC94-4017-AB7D-7008329CB128}" type="datetimeFigureOut">
              <a:rPr lang="en-US" smtClean="0"/>
              <a:pPr/>
              <a:t>8/19/2015</a:t>
            </a:fld>
            <a:endParaRPr lang="en-US"/>
          </a:p>
        </p:txBody>
      </p:sp>
      <p:sp>
        <p:nvSpPr>
          <p:cNvPr id="10" name="Slide Number Placeholder 9"/>
          <p:cNvSpPr>
            <a:spLocks noGrp="1"/>
          </p:cNvSpPr>
          <p:nvPr>
            <p:ph type="sldNum" sz="quarter" idx="16"/>
          </p:nvPr>
        </p:nvSpPr>
        <p:spPr/>
        <p:txBody>
          <a:bodyPr rtlCol="0"/>
          <a:lstStyle/>
          <a:p>
            <a:fld id="{6BAE7895-9215-4B9E-AFF2-EB3BED164D9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8C84360-EC94-4017-AB7D-7008329CB128}" type="datetimeFigureOut">
              <a:rPr lang="en-US" smtClean="0"/>
              <a:pPr/>
              <a:t>8/19/2015</a:t>
            </a:fld>
            <a:endParaRPr lang="en-US"/>
          </a:p>
        </p:txBody>
      </p:sp>
      <p:sp>
        <p:nvSpPr>
          <p:cNvPr id="12" name="Slide Number Placeholder 11"/>
          <p:cNvSpPr>
            <a:spLocks noGrp="1"/>
          </p:cNvSpPr>
          <p:nvPr>
            <p:ph type="sldNum" sz="quarter" idx="16"/>
          </p:nvPr>
        </p:nvSpPr>
        <p:spPr/>
        <p:txBody>
          <a:bodyPr rtlCol="0"/>
          <a:lstStyle/>
          <a:p>
            <a:fld id="{6BAE7895-9215-4B9E-AFF2-EB3BED164D9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C84360-EC94-4017-AB7D-7008329CB128}"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BAE7895-9215-4B9E-AFF2-EB3BED164D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84360-EC94-4017-AB7D-7008329CB128}"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BAE7895-9215-4B9E-AFF2-EB3BED164D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C84360-EC94-4017-AB7D-7008329CB128}"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BAE7895-9215-4B9E-AFF2-EB3BED164D9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8C84360-EC94-4017-AB7D-7008329CB128}" type="datetimeFigureOut">
              <a:rPr lang="en-US" smtClean="0"/>
              <a:pPr/>
              <a:t>8/19/2015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BAE7895-9215-4B9E-AFF2-EB3BED164D9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8C84360-EC94-4017-AB7D-7008329CB128}" type="datetimeFigureOut">
              <a:rPr lang="en-US" smtClean="0"/>
              <a:pPr/>
              <a:t>8/19/2015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BAE7895-9215-4B9E-AFF2-EB3BED164D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sseo.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sseo.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sseo.or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sseo.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sseo.org/"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sha.org/" TargetMode="External"/><Relationship Id="rId2" Type="http://schemas.openxmlformats.org/officeDocument/2006/relationships/hyperlink" Target="http://www.ishail.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sseo.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sseo.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sseo.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sseo.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1"/>
            <a:ext cx="8686800" cy="2533650"/>
          </a:xfrm>
        </p:spPr>
        <p:txBody>
          <a:bodyPr>
            <a:normAutofit fontScale="90000"/>
          </a:bodyPr>
          <a:lstStyle/>
          <a:p>
            <a:r>
              <a:rPr lang="en-US" sz="5400" b="1" dirty="0" smtClean="0"/>
              <a:t>Speech-Language Impairment</a:t>
            </a:r>
            <a:r>
              <a:rPr lang="en-US" sz="4800" dirty="0" smtClean="0"/>
              <a:t/>
            </a:r>
            <a:br>
              <a:rPr lang="en-US" sz="4800" dirty="0" smtClean="0"/>
            </a:br>
            <a:r>
              <a:rPr lang="en-US" sz="4800" i="1" dirty="0" smtClean="0"/>
              <a:t>Definitions</a:t>
            </a:r>
            <a:r>
              <a:rPr lang="en-US" i="1" dirty="0" smtClean="0"/>
              <a:t>, Eligibility, &amp; Strategies</a:t>
            </a:r>
            <a:endParaRPr lang="en-US" i="1" dirty="0"/>
          </a:p>
        </p:txBody>
      </p:sp>
      <p:sp>
        <p:nvSpPr>
          <p:cNvPr id="3" name="Subtitle 2"/>
          <p:cNvSpPr>
            <a:spLocks noGrp="1"/>
          </p:cNvSpPr>
          <p:nvPr>
            <p:ph type="subTitle" idx="1"/>
          </p:nvPr>
        </p:nvSpPr>
        <p:spPr/>
        <p:txBody>
          <a:bodyPr>
            <a:normAutofit/>
          </a:bodyPr>
          <a:lstStyle/>
          <a:p>
            <a:r>
              <a:rPr lang="en-US" dirty="0" smtClean="0"/>
              <a:t>Created </a:t>
            </a:r>
            <a:r>
              <a:rPr lang="en-US" dirty="0" smtClean="0"/>
              <a:t>by</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Language Disorders defined:</a:t>
            </a:r>
            <a:endParaRPr lang="en-US" dirty="0"/>
          </a:p>
        </p:txBody>
      </p:sp>
      <p:sp>
        <p:nvSpPr>
          <p:cNvPr id="3" name="Content Placeholder 2"/>
          <p:cNvSpPr>
            <a:spLocks noGrp="1"/>
          </p:cNvSpPr>
          <p:nvPr>
            <p:ph sz="quarter" idx="1"/>
          </p:nvPr>
        </p:nvSpPr>
        <p:spPr/>
        <p:txBody>
          <a:bodyPr/>
          <a:lstStyle/>
          <a:p>
            <a:pPr>
              <a:buNone/>
            </a:pPr>
            <a:r>
              <a:rPr lang="en-US" dirty="0" smtClean="0"/>
              <a:t>   as impaired comprehension and/or use of spoken, written and/or other symbol systems. The disorder may involve (1) the form of language (i.e. grammar), (2) the content of language (i.e. vocabulary), and/or (3) the function of language in communication (i.e. social) in any combination.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25562"/>
          </a:xfrm>
        </p:spPr>
        <p:txBody>
          <a:bodyPr>
            <a:noAutofit/>
          </a:bodyPr>
          <a:lstStyle/>
          <a:p>
            <a:pPr algn="l"/>
            <a:r>
              <a:rPr lang="en-US" sz="2800" dirty="0" smtClean="0"/>
              <a:t>A student </a:t>
            </a:r>
            <a:r>
              <a:rPr lang="en-US" sz="2800" dirty="0" smtClean="0">
                <a:solidFill>
                  <a:srgbClr val="FF0000"/>
                </a:solidFill>
              </a:rPr>
              <a:t>is not </a:t>
            </a:r>
            <a:r>
              <a:rPr lang="en-US" sz="2800" dirty="0" smtClean="0"/>
              <a:t>eligible for special education and related services in the area of speech and language impairment when:</a:t>
            </a:r>
            <a:endParaRPr lang="en-US" sz="2800" dirty="0"/>
          </a:p>
        </p:txBody>
      </p:sp>
      <p:sp>
        <p:nvSpPr>
          <p:cNvPr id="3" name="Content Placeholder 2"/>
          <p:cNvSpPr>
            <a:spLocks noGrp="1"/>
          </p:cNvSpPr>
          <p:nvPr>
            <p:ph sz="quarter" idx="1"/>
          </p:nvPr>
        </p:nvSpPr>
        <p:spPr>
          <a:xfrm>
            <a:off x="457200" y="2057401"/>
            <a:ext cx="8229600" cy="3581399"/>
          </a:xfrm>
        </p:spPr>
        <p:txBody>
          <a:bodyPr>
            <a:normAutofit/>
          </a:bodyPr>
          <a:lstStyle/>
          <a:p>
            <a:pPr marL="514350" indent="-514350">
              <a:buAutoNum type="arabicPeriod"/>
            </a:pPr>
            <a:r>
              <a:rPr lang="en-US" dirty="0" smtClean="0"/>
              <a:t>Language differences are primarily due to environmental, cultural, or economic factors including non-standard English and regional dialect</a:t>
            </a:r>
          </a:p>
          <a:p>
            <a:pPr marL="514350" indent="-514350">
              <a:buAutoNum type="arabicPeriod"/>
            </a:pPr>
            <a:endParaRPr lang="en-US" dirty="0"/>
          </a:p>
          <a:p>
            <a:pPr marL="514350" indent="-514350">
              <a:buAutoNum type="arabicPeriod"/>
            </a:pPr>
            <a:r>
              <a:rPr lang="en-US" dirty="0" smtClean="0"/>
              <a:t>Language performance does not interfere with the student’s ability to benefit from education.</a:t>
            </a:r>
            <a:endParaRPr lang="en-US" dirty="0"/>
          </a:p>
        </p:txBody>
      </p:sp>
      <p:sp>
        <p:nvSpPr>
          <p:cNvPr id="4" name="Rectangle 3"/>
          <p:cNvSpPr/>
          <p:nvPr/>
        </p:nvSpPr>
        <p:spPr>
          <a:xfrm>
            <a:off x="914400" y="6019800"/>
            <a:ext cx="6934200" cy="369332"/>
          </a:xfrm>
          <a:prstGeom prst="rect">
            <a:avLst/>
          </a:prstGeom>
        </p:spPr>
        <p:txBody>
          <a:bodyPr wrap="square">
            <a:spAutoFit/>
          </a:bodyPr>
          <a:lstStyle/>
          <a:p>
            <a:pPr marL="514350" indent="-514350">
              <a:buNone/>
            </a:pPr>
            <a:r>
              <a:rPr lang="en-US" i="1" dirty="0" smtClean="0">
                <a:hlinkClick r:id="rId2"/>
              </a:rPr>
              <a:t>www.nsseo.org</a:t>
            </a:r>
            <a:r>
              <a:rPr lang="en-US" i="1" dirty="0" smtClean="0"/>
              <a:t>,  speech-language criteria,  Team Input Forms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52400" y="561759"/>
            <a:ext cx="89916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100" i="0" u="none" strike="noStrike" cap="none" normalizeH="0" baseline="0" dirty="0" smtClean="0">
                <a:ln>
                  <a:noFill/>
                </a:ln>
                <a:solidFill>
                  <a:schemeClr val="tx2"/>
                </a:solidFill>
                <a:effectLst/>
                <a:ea typeface="Calibri" pitchFamily="34" charset="0"/>
                <a:cs typeface="Times New Roman" pitchFamily="18" charset="0"/>
              </a:rPr>
              <a:t>Rating scale: 5 for mastery, 4 for developing, 3 for emerging, 2 for rarely, 1 for absence.  As compared to typically developing peers, the student is able to:                                                  </a:t>
            </a:r>
            <a:endParaRPr kumimoji="0" lang="en-US" sz="2100" i="0" u="none" strike="noStrike" cap="none" normalizeH="0" baseline="0" dirty="0" smtClean="0">
              <a:ln>
                <a:noFill/>
              </a:ln>
              <a:solidFill>
                <a:schemeClr val="tx2"/>
              </a:solidFill>
              <a:effectLst/>
              <a:cs typeface="Arial" pitchFamily="34" charset="0"/>
            </a:endParaRPr>
          </a:p>
        </p:txBody>
      </p:sp>
      <p:sp>
        <p:nvSpPr>
          <p:cNvPr id="6" name="TextBox 5"/>
          <p:cNvSpPr txBox="1"/>
          <p:nvPr/>
        </p:nvSpPr>
        <p:spPr>
          <a:xfrm>
            <a:off x="6400800" y="1600200"/>
            <a:ext cx="2438400" cy="369332"/>
          </a:xfrm>
          <a:prstGeom prst="rect">
            <a:avLst/>
          </a:prstGeom>
          <a:noFill/>
        </p:spPr>
        <p:txBody>
          <a:bodyPr wrap="square" rtlCol="0">
            <a:spAutoFit/>
          </a:bodyPr>
          <a:lstStyle/>
          <a:p>
            <a:r>
              <a:rPr lang="en-US" dirty="0" smtClean="0"/>
              <a:t>5        4      3      2     1</a:t>
            </a:r>
            <a:endParaRPr lang="en-US" dirty="0"/>
          </a:p>
        </p:txBody>
      </p:sp>
      <p:graphicFrame>
        <p:nvGraphicFramePr>
          <p:cNvPr id="7" name="Table 6"/>
          <p:cNvGraphicFramePr>
            <a:graphicFrameLocks noGrp="1"/>
          </p:cNvGraphicFramePr>
          <p:nvPr/>
        </p:nvGraphicFramePr>
        <p:xfrm>
          <a:off x="381000" y="2057400"/>
          <a:ext cx="8458200" cy="4267198"/>
        </p:xfrm>
        <a:graphic>
          <a:graphicData uri="http://schemas.openxmlformats.org/drawingml/2006/table">
            <a:tbl>
              <a:tblPr/>
              <a:tblGrid>
                <a:gridCol w="8458200"/>
              </a:tblGrid>
              <a:tr h="422670">
                <a:tc>
                  <a:txBody>
                    <a:bodyPr/>
                    <a:lstStyle/>
                    <a:p>
                      <a:pPr marL="0" marR="0">
                        <a:spcBef>
                          <a:spcPts val="0"/>
                        </a:spcBef>
                        <a:spcAft>
                          <a:spcPts val="0"/>
                        </a:spcAft>
                      </a:pPr>
                      <a:r>
                        <a:rPr lang="en-US" sz="1000" dirty="0">
                          <a:latin typeface="Calibri"/>
                          <a:ea typeface="Calibri"/>
                          <a:cs typeface="Calibri"/>
                        </a:rPr>
                        <a:t>Understand words and their meanings. (CCSS: L4,5,6 / RL4)</a:t>
                      </a:r>
                      <a:endParaRPr lang="en-US" sz="1000" dirty="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287">
                <a:tc>
                  <a:txBody>
                    <a:bodyPr/>
                    <a:lstStyle/>
                    <a:p>
                      <a:pPr marL="0" marR="0">
                        <a:spcBef>
                          <a:spcPts val="0"/>
                        </a:spcBef>
                        <a:spcAft>
                          <a:spcPts val="0"/>
                        </a:spcAft>
                      </a:pPr>
                      <a:r>
                        <a:rPr lang="en-US" sz="1000">
                          <a:latin typeface="Calibri"/>
                          <a:ea typeface="Calibri"/>
                          <a:cs typeface="Calibri"/>
                        </a:rPr>
                        <a:t>Demonstrate knowledge of basic concepts (time, space, number). </a:t>
                      </a:r>
                      <a:endParaRPr lang="en-US" sz="1000">
                        <a:latin typeface="Calibri"/>
                        <a:ea typeface="Calibri"/>
                        <a:cs typeface="Times New Roman"/>
                      </a:endParaRPr>
                    </a:p>
                    <a:p>
                      <a:pPr marL="0" marR="0">
                        <a:spcBef>
                          <a:spcPts val="0"/>
                        </a:spcBef>
                        <a:spcAft>
                          <a:spcPts val="0"/>
                        </a:spcAft>
                      </a:pPr>
                      <a:r>
                        <a:rPr lang="en-US" sz="1000">
                          <a:latin typeface="Calibri"/>
                          <a:ea typeface="Calibri"/>
                          <a:cs typeface="Calibri"/>
                        </a:rPr>
                        <a:t>(CCSS: L4,5,6 / RL4)</a:t>
                      </a:r>
                      <a:endParaRPr lang="en-US" sz="100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22670">
                <a:tc>
                  <a:txBody>
                    <a:bodyPr/>
                    <a:lstStyle/>
                    <a:p>
                      <a:pPr marL="0" marR="0">
                        <a:spcBef>
                          <a:spcPts val="0"/>
                        </a:spcBef>
                        <a:spcAft>
                          <a:spcPts val="0"/>
                        </a:spcAft>
                      </a:pPr>
                      <a:r>
                        <a:rPr lang="en-US" sz="1000">
                          <a:latin typeface="Calibri"/>
                          <a:ea typeface="Calibri"/>
                          <a:cs typeface="Calibri"/>
                        </a:rPr>
                        <a:t>Demonstrate adequate expressive vocabulary. (CCS: L6))</a:t>
                      </a:r>
                      <a:endParaRPr lang="en-US" sz="100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003">
                <a:tc>
                  <a:txBody>
                    <a:bodyPr/>
                    <a:lstStyle/>
                    <a:p>
                      <a:pPr marL="0" marR="0">
                        <a:spcBef>
                          <a:spcPts val="0"/>
                        </a:spcBef>
                        <a:spcAft>
                          <a:spcPts val="0"/>
                        </a:spcAft>
                      </a:pPr>
                      <a:r>
                        <a:rPr lang="en-US" sz="1000" dirty="0">
                          <a:latin typeface="Calibri"/>
                          <a:ea typeface="Calibri"/>
                          <a:cs typeface="Calibri"/>
                        </a:rPr>
                        <a:t>Use specific vocabulary (rather than “stuff”, “like”, “thing”, “you know”, “I mean”). (CCSS: L6)</a:t>
                      </a:r>
                      <a:endParaRPr lang="en-US" sz="1000" dirty="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22670">
                <a:tc>
                  <a:txBody>
                    <a:bodyPr/>
                    <a:lstStyle/>
                    <a:p>
                      <a:pPr marL="0" marR="0">
                        <a:spcBef>
                          <a:spcPts val="0"/>
                        </a:spcBef>
                        <a:spcAft>
                          <a:spcPts val="0"/>
                        </a:spcAft>
                      </a:pPr>
                      <a:r>
                        <a:rPr lang="en-US" sz="1000">
                          <a:latin typeface="Calibri"/>
                          <a:ea typeface="Calibri"/>
                          <a:cs typeface="Calibri"/>
                        </a:rPr>
                        <a:t>Name common items without substitutions/talking around them.  (CCSS: L6)</a:t>
                      </a:r>
                      <a:endParaRPr lang="en-US" sz="100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003">
                <a:tc>
                  <a:txBody>
                    <a:bodyPr/>
                    <a:lstStyle/>
                    <a:p>
                      <a:pPr marL="0" marR="0">
                        <a:spcBef>
                          <a:spcPts val="0"/>
                        </a:spcBef>
                        <a:spcAft>
                          <a:spcPts val="0"/>
                        </a:spcAft>
                      </a:pPr>
                      <a:r>
                        <a:rPr lang="en-US" sz="1000">
                          <a:latin typeface="Calibri"/>
                          <a:ea typeface="Calibri"/>
                          <a:cs typeface="Calibri"/>
                        </a:rPr>
                        <a:t>Express self effectively using organized, sequential thoughts (w/o excessive revisions/repetitions). (CCSS: SL6)</a:t>
                      </a:r>
                      <a:endParaRPr lang="en-US" sz="100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34003">
                <a:tc>
                  <a:txBody>
                    <a:bodyPr/>
                    <a:lstStyle/>
                    <a:p>
                      <a:pPr marL="0" marR="0">
                        <a:spcBef>
                          <a:spcPts val="0"/>
                        </a:spcBef>
                        <a:spcAft>
                          <a:spcPts val="0"/>
                        </a:spcAft>
                      </a:pPr>
                      <a:r>
                        <a:rPr lang="en-US" sz="1000" dirty="0">
                          <a:latin typeface="Calibri"/>
                          <a:ea typeface="Calibri"/>
                          <a:cs typeface="Calibri"/>
                        </a:rPr>
                        <a:t>Comprehend and respond to basic WH questions (who, what, when, where, how, why). (CCSS: SL3 / RL1,4)</a:t>
                      </a:r>
                      <a:endParaRPr lang="en-US" sz="1000" dirty="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892">
                <a:tc>
                  <a:txBody>
                    <a:bodyPr/>
                    <a:lstStyle/>
                    <a:p>
                      <a:pPr marL="0" marR="0">
                        <a:spcBef>
                          <a:spcPts val="0"/>
                        </a:spcBef>
                        <a:spcAft>
                          <a:spcPts val="0"/>
                        </a:spcAft>
                      </a:pPr>
                      <a:r>
                        <a:rPr lang="en-US" sz="1000" dirty="0">
                          <a:latin typeface="Calibri"/>
                          <a:ea typeface="Calibri"/>
                          <a:cs typeface="Calibri"/>
                        </a:rPr>
                        <a:t>Listen to a story and demonstrate comprehension. (CCSS: SL2)</a:t>
                      </a:r>
                      <a:endParaRPr lang="en-US" sz="1000" dirty="0">
                        <a:latin typeface="Calibri"/>
                        <a:ea typeface="Calibri"/>
                        <a:cs typeface="Times New Roman"/>
                      </a:endParaRPr>
                    </a:p>
                  </a:txBody>
                  <a:tcPr marL="60456" marR="60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
        <p:nvSpPr>
          <p:cNvPr id="8" name="TextBox 7"/>
          <p:cNvSpPr txBox="1"/>
          <p:nvPr/>
        </p:nvSpPr>
        <p:spPr>
          <a:xfrm>
            <a:off x="2286000" y="152400"/>
            <a:ext cx="4648200" cy="369332"/>
          </a:xfrm>
          <a:prstGeom prst="rect">
            <a:avLst/>
          </a:prstGeom>
          <a:noFill/>
        </p:spPr>
        <p:txBody>
          <a:bodyPr wrap="square" rtlCol="0">
            <a:spAutoFit/>
          </a:bodyPr>
          <a:lstStyle/>
          <a:p>
            <a:r>
              <a:rPr lang="en-US" b="1" dirty="0" smtClean="0">
                <a:solidFill>
                  <a:schemeClr val="tx2"/>
                </a:solidFill>
              </a:rPr>
              <a:t>K-2     Oral Language: Listening &amp; Speaking</a:t>
            </a:r>
            <a:endParaRPr lang="en-US" b="1" dirty="0">
              <a:solidFill>
                <a:schemeClr val="tx2"/>
              </a:solidFill>
            </a:endParaRPr>
          </a:p>
        </p:txBody>
      </p:sp>
      <p:sp>
        <p:nvSpPr>
          <p:cNvPr id="9" name="TextBox 8"/>
          <p:cNvSpPr txBox="1"/>
          <p:nvPr/>
        </p:nvSpPr>
        <p:spPr>
          <a:xfrm>
            <a:off x="381000" y="6477000"/>
            <a:ext cx="4724400" cy="369332"/>
          </a:xfrm>
          <a:prstGeom prst="rect">
            <a:avLst/>
          </a:prstGeom>
          <a:noFill/>
        </p:spPr>
        <p:txBody>
          <a:bodyPr wrap="square" rtlCol="0">
            <a:spAutoFit/>
          </a:bodyPr>
          <a:lstStyle/>
          <a:p>
            <a:r>
              <a:rPr lang="en-US" i="1" dirty="0" smtClean="0">
                <a:hlinkClick r:id="rId2"/>
              </a:rPr>
              <a:t>www.nsseo.org</a:t>
            </a:r>
            <a:r>
              <a:rPr lang="en-US" i="1" dirty="0" smtClean="0"/>
              <a:t>,  speech-language criteria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411162"/>
          </a:xfrm>
        </p:spPr>
        <p:txBody>
          <a:bodyPr>
            <a:normAutofit/>
          </a:bodyPr>
          <a:lstStyle/>
          <a:p>
            <a:pPr algn="ctr"/>
            <a:r>
              <a:rPr lang="en-US" sz="1800" b="1" dirty="0" smtClean="0"/>
              <a:t>K-5 Social Language Team Input</a:t>
            </a:r>
            <a:endParaRPr lang="en-US" sz="1800" b="1" dirty="0"/>
          </a:p>
        </p:txBody>
      </p:sp>
      <p:sp>
        <p:nvSpPr>
          <p:cNvPr id="5121" name="Rectangle 1"/>
          <p:cNvSpPr>
            <a:spLocks noChangeArrowheads="1"/>
          </p:cNvSpPr>
          <p:nvPr/>
        </p:nvSpPr>
        <p:spPr bwMode="auto">
          <a:xfrm>
            <a:off x="152400" y="578822"/>
            <a:ext cx="8991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i="0" u="none" strike="noStrike" cap="none" normalizeH="0" baseline="0" dirty="0" smtClean="0">
                <a:ln>
                  <a:noFill/>
                </a:ln>
                <a:solidFill>
                  <a:schemeClr val="tx2"/>
                </a:solidFill>
                <a:effectLst/>
                <a:ea typeface="Calibri" pitchFamily="34" charset="0"/>
                <a:cs typeface="Times New Roman" pitchFamily="18" charset="0"/>
              </a:rPr>
              <a:t>Rating scale:  5 for mastery, 4 for developing, 3 for emerging, 2 for rarely, 1 for absence.  As compared to typically developing peers, the student is able to:</a:t>
            </a:r>
            <a:endParaRPr kumimoji="0" lang="en-US" sz="2000" i="0" u="none" strike="noStrike" cap="none" normalizeH="0" baseline="0" dirty="0" smtClean="0">
              <a:ln>
                <a:noFill/>
              </a:ln>
              <a:solidFill>
                <a:schemeClr val="tx2"/>
              </a:solidFill>
              <a:effectLst/>
              <a:cs typeface="Arial" pitchFamily="34" charset="0"/>
            </a:endParaRPr>
          </a:p>
        </p:txBody>
      </p:sp>
      <p:pic>
        <p:nvPicPr>
          <p:cNvPr id="5122" name="Picture 2"/>
          <p:cNvPicPr>
            <a:picLocks noChangeAspect="1" noChangeArrowheads="1"/>
          </p:cNvPicPr>
          <p:nvPr/>
        </p:nvPicPr>
        <p:blipFill>
          <a:blip r:embed="rId2" cstate="print"/>
          <a:stretch>
            <a:fillRect/>
          </a:stretch>
        </p:blipFill>
        <p:spPr bwMode="auto">
          <a:xfrm>
            <a:off x="0" y="2133600"/>
            <a:ext cx="8781143" cy="3048000"/>
          </a:xfrm>
          <a:prstGeom prst="rect">
            <a:avLst/>
          </a:prstGeom>
          <a:noFill/>
          <a:ln>
            <a:noFill/>
          </a:ln>
        </p:spPr>
      </p:pic>
      <p:sp>
        <p:nvSpPr>
          <p:cNvPr id="5" name="TextBox 4"/>
          <p:cNvSpPr txBox="1"/>
          <p:nvPr/>
        </p:nvSpPr>
        <p:spPr>
          <a:xfrm>
            <a:off x="4419600" y="6019800"/>
            <a:ext cx="4495800" cy="369332"/>
          </a:xfrm>
          <a:prstGeom prst="rect">
            <a:avLst/>
          </a:prstGeom>
          <a:noFill/>
        </p:spPr>
        <p:txBody>
          <a:bodyPr wrap="square" rtlCol="0">
            <a:spAutoFit/>
          </a:bodyPr>
          <a:lstStyle/>
          <a:p>
            <a:r>
              <a:rPr lang="en-US" i="1" dirty="0" smtClean="0">
                <a:hlinkClick r:id="rId3"/>
              </a:rPr>
              <a:t>www.nsseo.org</a:t>
            </a:r>
            <a:r>
              <a:rPr lang="en-US" i="1" dirty="0" smtClean="0"/>
              <a:t>,  speech-language criteria</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pPr algn="l"/>
            <a:r>
              <a:rPr lang="en-US" sz="3600" dirty="0" smtClean="0"/>
              <a:t>Comprehension strategies for the classroom:</a:t>
            </a:r>
            <a:endParaRPr lang="en-US" sz="3600" dirty="0"/>
          </a:p>
        </p:txBody>
      </p:sp>
      <p:sp>
        <p:nvSpPr>
          <p:cNvPr id="3" name="Content Placeholder 2"/>
          <p:cNvSpPr>
            <a:spLocks noGrp="1"/>
          </p:cNvSpPr>
          <p:nvPr>
            <p:ph sz="quarter" idx="1"/>
          </p:nvPr>
        </p:nvSpPr>
        <p:spPr>
          <a:xfrm>
            <a:off x="457200" y="1600200"/>
            <a:ext cx="8229600" cy="4876800"/>
          </a:xfrm>
        </p:spPr>
        <p:txBody>
          <a:bodyPr/>
          <a:lstStyle/>
          <a:p>
            <a:pPr marL="514350" indent="-514350">
              <a:buAutoNum type="arabicPeriod"/>
            </a:pPr>
            <a:r>
              <a:rPr lang="en-US" dirty="0" smtClean="0"/>
              <a:t>Get the student’s attention before speaking </a:t>
            </a:r>
          </a:p>
          <a:p>
            <a:pPr marL="514350" indent="-514350">
              <a:buAutoNum type="arabicPeriod"/>
            </a:pPr>
            <a:r>
              <a:rPr lang="en-US" dirty="0" smtClean="0"/>
              <a:t>Provide ‘wait time’ for student to process the direction or question.</a:t>
            </a:r>
          </a:p>
          <a:p>
            <a:pPr marL="514350" indent="-514350">
              <a:buAutoNum type="arabicPeriod"/>
            </a:pPr>
            <a:r>
              <a:rPr lang="en-US" dirty="0" smtClean="0"/>
              <a:t>Present the spoken directions with visual support (gesture, picture, text).</a:t>
            </a:r>
          </a:p>
          <a:p>
            <a:pPr marL="514350" indent="-514350">
              <a:buAutoNum type="arabicPeriod"/>
            </a:pPr>
            <a:r>
              <a:rPr lang="en-US" dirty="0" smtClean="0"/>
              <a:t>Encourage students to ask questions when they don’t understand.</a:t>
            </a:r>
          </a:p>
          <a:p>
            <a:pPr marL="514350" indent="-514350">
              <a:buAutoNum type="arabicPeriod"/>
            </a:pPr>
            <a:r>
              <a:rPr lang="en-US" dirty="0" smtClean="0"/>
              <a:t>Check comprehension with a question.</a:t>
            </a:r>
          </a:p>
          <a:p>
            <a:pPr marL="514350" indent="-514350">
              <a:buNone/>
            </a:pPr>
            <a:endParaRPr lang="en-US" dirty="0" smtClean="0"/>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839200" cy="1143000"/>
          </a:xfrm>
        </p:spPr>
        <p:txBody>
          <a:bodyPr>
            <a:normAutofit fontScale="90000"/>
          </a:bodyPr>
          <a:lstStyle/>
          <a:p>
            <a:pPr algn="l"/>
            <a:r>
              <a:rPr lang="en-US" dirty="0" smtClean="0"/>
              <a:t>Strategies for the classroom to support expression:</a:t>
            </a:r>
            <a:endParaRPr lang="en-US" dirty="0"/>
          </a:p>
        </p:txBody>
      </p:sp>
      <p:sp>
        <p:nvSpPr>
          <p:cNvPr id="3" name="Content Placeholder 2"/>
          <p:cNvSpPr>
            <a:spLocks noGrp="1"/>
          </p:cNvSpPr>
          <p:nvPr>
            <p:ph sz="quarter" idx="1"/>
          </p:nvPr>
        </p:nvSpPr>
        <p:spPr>
          <a:xfrm>
            <a:off x="152400" y="1600200"/>
            <a:ext cx="8839200" cy="5105400"/>
          </a:xfrm>
        </p:spPr>
        <p:txBody>
          <a:bodyPr>
            <a:normAutofit lnSpcReduction="10000"/>
          </a:bodyPr>
          <a:lstStyle/>
          <a:p>
            <a:pPr marL="514350" indent="-514350">
              <a:buFont typeface="+mj-lt"/>
              <a:buAutoNum type="arabicPeriod"/>
            </a:pPr>
            <a:r>
              <a:rPr lang="en-US" sz="2800" dirty="0" smtClean="0"/>
              <a:t>Repeat the message in error to the student to facilitate self-monitoring and correction. (Easier to monitor on others)</a:t>
            </a:r>
          </a:p>
          <a:p>
            <a:pPr marL="514350" indent="-514350">
              <a:buFont typeface="+mj-lt"/>
              <a:buAutoNum type="arabicPeriod"/>
            </a:pPr>
            <a:r>
              <a:rPr lang="en-US" sz="2800" dirty="0" smtClean="0"/>
              <a:t>Expand upon the student’s spoken message. (i.e. The man entered the room. “The tall man entered the dark room.”)</a:t>
            </a:r>
          </a:p>
          <a:p>
            <a:pPr marL="514350" indent="-514350">
              <a:buFont typeface="+mj-lt"/>
              <a:buAutoNum type="arabicPeriod"/>
            </a:pPr>
            <a:r>
              <a:rPr lang="en-US" sz="2800" dirty="0" smtClean="0"/>
              <a:t>Restate the student’s message with accuracy. (i.e. It </a:t>
            </a:r>
            <a:r>
              <a:rPr lang="en-US" sz="2800" dirty="0" err="1" smtClean="0"/>
              <a:t>falled</a:t>
            </a:r>
            <a:r>
              <a:rPr lang="en-US" sz="2800" dirty="0" smtClean="0"/>
              <a:t> on the floor. “It fell on the floor.”)</a:t>
            </a:r>
          </a:p>
          <a:p>
            <a:pPr marL="514350" indent="-514350">
              <a:buFont typeface="+mj-lt"/>
              <a:buAutoNum type="arabicPeriod"/>
            </a:pPr>
            <a:r>
              <a:rPr lang="en-US" sz="2800" dirty="0" smtClean="0"/>
              <a:t>Provide a carrier phrase for sentence completion. (i.e. A plateau is a …)</a:t>
            </a:r>
          </a:p>
          <a:p>
            <a:pPr marL="514350" indent="-514350">
              <a:buFont typeface="+mj-lt"/>
              <a:buAutoNum type="arabicPeriod"/>
            </a:pPr>
            <a:r>
              <a:rPr lang="en-US" sz="2800" dirty="0" smtClean="0"/>
              <a:t>Utilize graphic organizers to support narrative and oral reports (see Holt Interactive Graphic Organizers).</a:t>
            </a:r>
          </a:p>
          <a:p>
            <a:pPr marL="514350" indent="-514350">
              <a:buNone/>
            </a:pPr>
            <a:endParaRPr lang="en-US" sz="2800" dirty="0" smtClean="0"/>
          </a:p>
          <a:p>
            <a:pPr marL="514350" indent="-51435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Strategies for the classroom to support social language:</a:t>
            </a:r>
            <a:endParaRPr lang="en-US" dirty="0"/>
          </a:p>
        </p:txBody>
      </p:sp>
      <p:sp>
        <p:nvSpPr>
          <p:cNvPr id="3" name="Content Placeholder 2"/>
          <p:cNvSpPr>
            <a:spLocks noGrp="1"/>
          </p:cNvSpPr>
          <p:nvPr>
            <p:ph sz="quarter" idx="1"/>
          </p:nvPr>
        </p:nvSpPr>
        <p:spPr>
          <a:xfrm>
            <a:off x="228600" y="1600200"/>
            <a:ext cx="8458200" cy="4419600"/>
          </a:xfrm>
        </p:spPr>
        <p:txBody>
          <a:bodyPr>
            <a:normAutofit/>
          </a:bodyPr>
          <a:lstStyle/>
          <a:p>
            <a:pPr marL="514350" indent="-514350">
              <a:buFont typeface="+mj-lt"/>
              <a:buAutoNum type="arabicPeriod"/>
            </a:pPr>
            <a:r>
              <a:rPr lang="en-US" dirty="0" smtClean="0"/>
              <a:t>Talk about hidden social rules (</a:t>
            </a:r>
            <a:r>
              <a:rPr lang="en-US" sz="2800" dirty="0" smtClean="0"/>
              <a:t>i.e. </a:t>
            </a:r>
            <a:r>
              <a:rPr lang="en-US" sz="2800" dirty="0"/>
              <a:t>W</a:t>
            </a:r>
            <a:r>
              <a:rPr lang="en-US" sz="2800" dirty="0" smtClean="0"/>
              <a:t>hen someone pauses, it is your turn to talk.)</a:t>
            </a:r>
          </a:p>
          <a:p>
            <a:pPr marL="514350" indent="-514350">
              <a:buFont typeface="+mj-lt"/>
              <a:buAutoNum type="arabicPeriod"/>
            </a:pPr>
            <a:r>
              <a:rPr lang="en-US" dirty="0" smtClean="0"/>
              <a:t>Role play new or challenging social situations</a:t>
            </a:r>
          </a:p>
          <a:p>
            <a:pPr marL="514350" indent="-514350">
              <a:buFont typeface="+mj-lt"/>
              <a:buAutoNum type="arabicPeriod"/>
            </a:pPr>
            <a:r>
              <a:rPr lang="en-US" dirty="0" smtClean="0"/>
              <a:t>Take advantage of teachable moments (i.e. greeting others upon entering the classroom)</a:t>
            </a:r>
          </a:p>
          <a:p>
            <a:pPr marL="514350" indent="-514350">
              <a:buFont typeface="+mj-lt"/>
              <a:buAutoNum type="arabicPeriod"/>
            </a:pPr>
            <a:r>
              <a:rPr lang="en-US" dirty="0" smtClean="0"/>
              <a:t>Provide opportunities for the student to state what he/she thinks and/or feels when…</a:t>
            </a:r>
          </a:p>
          <a:p>
            <a:pPr marL="514350" indent="-514350">
              <a:buFont typeface="+mj-lt"/>
              <a:buAutoNum type="arabicPeriod"/>
            </a:pPr>
            <a:r>
              <a:rPr lang="en-US" dirty="0" smtClean="0"/>
              <a:t>Discuss the perspective of others (i.e. “How does your friend feel when you…?”)</a:t>
            </a:r>
          </a:p>
          <a:p>
            <a:pPr marL="514350" indent="-514350">
              <a:buNone/>
            </a:pPr>
            <a:endParaRPr lang="en-US" dirty="0" smtClean="0"/>
          </a:p>
          <a:p>
            <a:pPr marL="514350" indent="-514350">
              <a:buAutoNum type="arabicPeriod" startAt="2"/>
            </a:pPr>
            <a:endParaRPr lang="en-US" dirty="0" smtClean="0"/>
          </a:p>
          <a:p>
            <a:pPr marL="514350" indent="-514350">
              <a:buAutoNum type="arabicPeriod" startAt="2"/>
            </a:pPr>
            <a:endParaRPr lang="en-US" dirty="0"/>
          </a:p>
        </p:txBody>
      </p:sp>
      <p:sp>
        <p:nvSpPr>
          <p:cNvPr id="4" name="TextBox 3"/>
          <p:cNvSpPr txBox="1"/>
          <p:nvPr/>
        </p:nvSpPr>
        <p:spPr>
          <a:xfrm>
            <a:off x="2057400" y="6096000"/>
            <a:ext cx="4648200" cy="461665"/>
          </a:xfrm>
          <a:prstGeom prst="rect">
            <a:avLst/>
          </a:prstGeom>
          <a:noFill/>
        </p:spPr>
        <p:txBody>
          <a:bodyPr wrap="square" rtlCol="0">
            <a:spAutoFit/>
          </a:bodyPr>
          <a:lstStyle/>
          <a:p>
            <a:r>
              <a:rPr lang="en-US" sz="2400" dirty="0" smtClean="0"/>
              <a:t>www.socialthinking.com</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 Fluency (stuttering) Disorder defined:</a:t>
            </a:r>
            <a:endParaRPr lang="en-US" dirty="0"/>
          </a:p>
        </p:txBody>
      </p:sp>
      <p:sp>
        <p:nvSpPr>
          <p:cNvPr id="3" name="Content Placeholder 2"/>
          <p:cNvSpPr>
            <a:spLocks noGrp="1"/>
          </p:cNvSpPr>
          <p:nvPr>
            <p:ph sz="quarter" idx="1"/>
          </p:nvPr>
        </p:nvSpPr>
        <p:spPr>
          <a:xfrm>
            <a:off x="457200" y="1600200"/>
            <a:ext cx="8229600" cy="5105400"/>
          </a:xfrm>
        </p:spPr>
        <p:txBody>
          <a:bodyPr>
            <a:normAutofit fontScale="92500" lnSpcReduction="20000"/>
          </a:bodyPr>
          <a:lstStyle/>
          <a:p>
            <a:pPr>
              <a:buNone/>
            </a:pPr>
            <a:r>
              <a:rPr lang="en-US" dirty="0" smtClean="0"/>
              <a:t>	</a:t>
            </a:r>
            <a:r>
              <a:rPr lang="en-US" sz="3600" dirty="0" smtClean="0"/>
              <a:t>as the abnormal flow of verbal expression.  It is characterized by impaired rate and rhythm of connected speech and may be accompanied by struggle behavior.</a:t>
            </a:r>
          </a:p>
          <a:p>
            <a:pPr>
              <a:buNone/>
            </a:pPr>
            <a:endParaRPr lang="en-US" sz="3600" dirty="0" smtClean="0"/>
          </a:p>
          <a:p>
            <a:pPr>
              <a:buNone/>
            </a:pPr>
            <a:r>
              <a:rPr lang="en-US" sz="3600" dirty="0"/>
              <a:t>	</a:t>
            </a:r>
            <a:r>
              <a:rPr lang="en-US" sz="3600" dirty="0" smtClean="0"/>
              <a:t>Consideration must be given to the student’s chronological age and perception of the problem by the student and parents, the contextual situations in which the student functions and the overall impact on educational performance. </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Autofit/>
          </a:bodyPr>
          <a:lstStyle/>
          <a:p>
            <a:pPr algn="l"/>
            <a:r>
              <a:rPr lang="en-US" sz="2800" dirty="0" smtClean="0"/>
              <a:t>A student </a:t>
            </a:r>
            <a:r>
              <a:rPr lang="en-US" sz="2800" dirty="0" smtClean="0">
                <a:solidFill>
                  <a:srgbClr val="FF0000"/>
                </a:solidFill>
              </a:rPr>
              <a:t>is not </a:t>
            </a:r>
            <a:r>
              <a:rPr lang="en-US" sz="2800" dirty="0" smtClean="0"/>
              <a:t>eligible for special education and related services in the area of speech and language impairment when </a:t>
            </a:r>
            <a:r>
              <a:rPr lang="en-US" sz="2800" dirty="0" err="1" smtClean="0"/>
              <a:t>dysfluencies</a:t>
            </a:r>
            <a:r>
              <a:rPr lang="en-US" sz="2800" dirty="0" smtClean="0"/>
              <a:t>:</a:t>
            </a:r>
            <a:endParaRPr lang="en-US" sz="2800" dirty="0"/>
          </a:p>
        </p:txBody>
      </p:sp>
      <p:sp>
        <p:nvSpPr>
          <p:cNvPr id="3" name="Content Placeholder 2"/>
          <p:cNvSpPr>
            <a:spLocks noGrp="1"/>
          </p:cNvSpPr>
          <p:nvPr>
            <p:ph sz="quarter" idx="1"/>
          </p:nvPr>
        </p:nvSpPr>
        <p:spPr>
          <a:xfrm>
            <a:off x="381000" y="1905000"/>
            <a:ext cx="8229600" cy="4038600"/>
          </a:xfrm>
        </p:spPr>
        <p:txBody>
          <a:bodyPr/>
          <a:lstStyle/>
          <a:p>
            <a:pPr marL="514350" indent="-514350">
              <a:buAutoNum type="arabicPeriod"/>
            </a:pPr>
            <a:r>
              <a:rPr lang="en-US" dirty="0" smtClean="0"/>
              <a:t>Are part of normal speech development.</a:t>
            </a:r>
          </a:p>
          <a:p>
            <a:pPr marL="514350" indent="-514350">
              <a:buAutoNum type="arabicPeriod"/>
            </a:pPr>
            <a:endParaRPr lang="en-US" dirty="0"/>
          </a:p>
          <a:p>
            <a:pPr marL="514350" indent="-514350">
              <a:buAutoNum type="arabicPeriod"/>
            </a:pPr>
            <a:r>
              <a:rPr lang="en-US" dirty="0" smtClean="0"/>
              <a:t>Do not cause the speaker to modify behavior.</a:t>
            </a:r>
          </a:p>
          <a:p>
            <a:pPr marL="514350" indent="-514350">
              <a:buAutoNum type="arabicPeriod"/>
            </a:pPr>
            <a:endParaRPr lang="en-US" dirty="0"/>
          </a:p>
          <a:p>
            <a:pPr marL="514350" indent="-514350">
              <a:buAutoNum type="arabicPeriod"/>
            </a:pPr>
            <a:r>
              <a:rPr lang="en-US" dirty="0" smtClean="0"/>
              <a:t>Do not interfere with the student’s ability to benefit from education.</a:t>
            </a:r>
            <a:endParaRPr lang="en-US" dirty="0"/>
          </a:p>
        </p:txBody>
      </p:sp>
      <p:sp>
        <p:nvSpPr>
          <p:cNvPr id="4" name="TextBox 3"/>
          <p:cNvSpPr txBox="1"/>
          <p:nvPr/>
        </p:nvSpPr>
        <p:spPr>
          <a:xfrm>
            <a:off x="4114800" y="5791200"/>
            <a:ext cx="4419600" cy="369332"/>
          </a:xfrm>
          <a:prstGeom prst="rect">
            <a:avLst/>
          </a:prstGeom>
          <a:noFill/>
        </p:spPr>
        <p:txBody>
          <a:bodyPr wrap="square" rtlCol="0">
            <a:spAutoFit/>
          </a:bodyPr>
          <a:lstStyle/>
          <a:p>
            <a:r>
              <a:rPr lang="en-US" i="1" dirty="0" smtClean="0">
                <a:hlinkClick r:id="rId2"/>
              </a:rPr>
              <a:t>www.nsseo.org</a:t>
            </a:r>
            <a:r>
              <a:rPr lang="en-US" i="1" dirty="0" smtClean="0"/>
              <a:t>,  speech-language criteria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tretch>
            <a:fillRect/>
          </a:stretch>
        </p:blipFill>
        <p:spPr bwMode="auto">
          <a:xfrm>
            <a:off x="0" y="2286000"/>
            <a:ext cx="8926489" cy="2971800"/>
          </a:xfrm>
          <a:prstGeom prst="rect">
            <a:avLst/>
          </a:prstGeom>
          <a:noFill/>
          <a:ln>
            <a:noFill/>
          </a:ln>
        </p:spPr>
      </p:pic>
      <p:sp>
        <p:nvSpPr>
          <p:cNvPr id="3" name="TextBox 2"/>
          <p:cNvSpPr txBox="1"/>
          <p:nvPr/>
        </p:nvSpPr>
        <p:spPr>
          <a:xfrm>
            <a:off x="4648200" y="6019800"/>
            <a:ext cx="3886200" cy="369332"/>
          </a:xfrm>
          <a:prstGeom prst="rect">
            <a:avLst/>
          </a:prstGeom>
          <a:noFill/>
        </p:spPr>
        <p:txBody>
          <a:bodyPr wrap="square" rtlCol="0">
            <a:spAutoFit/>
          </a:bodyPr>
          <a:lstStyle/>
          <a:p>
            <a:r>
              <a:rPr lang="en-US" i="1" dirty="0" smtClean="0">
                <a:hlinkClick r:id="rId3"/>
              </a:rPr>
              <a:t>www.nsseo.org</a:t>
            </a:r>
            <a:r>
              <a:rPr lang="en-US" i="1" dirty="0" smtClean="0"/>
              <a:t>,  speech-language criteria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ISBE disability area definition:</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70000" lnSpcReduction="20000"/>
          </a:bodyPr>
          <a:lstStyle/>
          <a:p>
            <a:pPr>
              <a:buNone/>
            </a:pPr>
            <a:r>
              <a:rPr lang="en-US" sz="3600" b="1" dirty="0" smtClean="0"/>
              <a:t>    </a:t>
            </a:r>
            <a:r>
              <a:rPr lang="en-US" sz="4200" b="1" dirty="0" smtClean="0"/>
              <a:t>Speech or Language Impairment</a:t>
            </a:r>
            <a:r>
              <a:rPr lang="en-US" sz="4200" dirty="0" smtClean="0"/>
              <a:t> </a:t>
            </a:r>
          </a:p>
          <a:p>
            <a:pPr>
              <a:buNone/>
            </a:pPr>
            <a:r>
              <a:rPr lang="en-US" sz="4200" dirty="0"/>
              <a:t>	</a:t>
            </a:r>
            <a:r>
              <a:rPr lang="en-US" sz="4200" dirty="0" smtClean="0"/>
              <a:t>means a communication disorder, such as stuttering, impaired articulation, a language impairment, or a voice impairment</a:t>
            </a:r>
            <a:r>
              <a:rPr lang="en-US" sz="4200" dirty="0" smtClean="0">
                <a:solidFill>
                  <a:srgbClr val="FF0000"/>
                </a:solidFill>
              </a:rPr>
              <a:t>, that adversely affects a child's educational performance.</a:t>
            </a:r>
          </a:p>
          <a:p>
            <a:pPr>
              <a:buNone/>
            </a:pPr>
            <a:endParaRPr lang="en-US" sz="3600" dirty="0"/>
          </a:p>
          <a:p>
            <a:pPr>
              <a:buNone/>
            </a:pPr>
            <a:r>
              <a:rPr lang="en-US" sz="3300" dirty="0" smtClean="0"/>
              <a:t>Resources:</a:t>
            </a:r>
          </a:p>
          <a:p>
            <a:pPr>
              <a:buNone/>
            </a:pPr>
            <a:r>
              <a:rPr lang="en-US" sz="3300" dirty="0" smtClean="0"/>
              <a:t>Illinois Speech-Language-Hearing Association</a:t>
            </a:r>
          </a:p>
          <a:p>
            <a:pPr>
              <a:buNone/>
            </a:pPr>
            <a:r>
              <a:rPr lang="en-US" sz="3300" dirty="0" smtClean="0">
                <a:hlinkClick r:id="rId2"/>
              </a:rPr>
              <a:t>www.ishail.org</a:t>
            </a:r>
            <a:endParaRPr lang="en-US" sz="3300" dirty="0" smtClean="0"/>
          </a:p>
          <a:p>
            <a:pPr>
              <a:buNone/>
            </a:pPr>
            <a:r>
              <a:rPr lang="en-US" sz="3300" dirty="0" smtClean="0"/>
              <a:t>American Speech-Language-Hearing Association</a:t>
            </a:r>
          </a:p>
          <a:p>
            <a:pPr>
              <a:buNone/>
            </a:pPr>
            <a:r>
              <a:rPr lang="en-US" sz="3300" dirty="0" smtClean="0">
                <a:hlinkClick r:id="rId3"/>
              </a:rPr>
              <a:t>www.asha.org</a:t>
            </a:r>
            <a:endParaRPr lang="en-US" sz="3300" dirty="0" smtClean="0"/>
          </a:p>
          <a:p>
            <a:pPr>
              <a:buNone/>
            </a:pP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S</a:t>
            </a:r>
            <a:r>
              <a:rPr lang="en-US" dirty="0" smtClean="0"/>
              <a:t>trategies for the classroom to increase fluency:</a:t>
            </a:r>
            <a:endParaRPr lang="en-US" dirty="0"/>
          </a:p>
        </p:txBody>
      </p:sp>
      <p:sp>
        <p:nvSpPr>
          <p:cNvPr id="3" name="Content Placeholder 2"/>
          <p:cNvSpPr>
            <a:spLocks noGrp="1"/>
          </p:cNvSpPr>
          <p:nvPr>
            <p:ph sz="quarter" idx="1"/>
          </p:nvPr>
        </p:nvSpPr>
        <p:spPr>
          <a:xfrm>
            <a:off x="457200" y="1600200"/>
            <a:ext cx="8229600" cy="5029200"/>
          </a:xfrm>
        </p:spPr>
        <p:txBody>
          <a:bodyPr>
            <a:normAutofit/>
          </a:bodyPr>
          <a:lstStyle/>
          <a:p>
            <a:pPr marL="514350" indent="-514350">
              <a:buAutoNum type="arabicPeriod"/>
            </a:pPr>
            <a:r>
              <a:rPr lang="en-US" dirty="0" smtClean="0"/>
              <a:t>Try to model ‘slow and relaxed’ speech when talking to the student.</a:t>
            </a:r>
          </a:p>
          <a:p>
            <a:pPr marL="514350" indent="-514350">
              <a:buAutoNum type="arabicPeriod"/>
            </a:pPr>
            <a:r>
              <a:rPr lang="en-US" dirty="0" smtClean="0"/>
              <a:t>Give undivided attention when listening to the student.</a:t>
            </a:r>
          </a:p>
          <a:p>
            <a:pPr marL="514350" indent="-514350">
              <a:buAutoNum type="arabicPeriod"/>
            </a:pPr>
            <a:r>
              <a:rPr lang="en-US" dirty="0" smtClean="0"/>
              <a:t>Model ‘pausing &amp; thinking’ before sharing thoughts.</a:t>
            </a:r>
          </a:p>
          <a:p>
            <a:pPr marL="514350" indent="-514350">
              <a:buAutoNum type="arabicPeriod"/>
            </a:pPr>
            <a:r>
              <a:rPr lang="en-US" dirty="0" smtClean="0"/>
              <a:t>Take turns talking &amp; listening.  Do not interrupt the student.</a:t>
            </a:r>
          </a:p>
          <a:p>
            <a:pPr marL="514350" indent="-514350">
              <a:buAutoNum type="arabicPeriod"/>
            </a:pPr>
            <a:r>
              <a:rPr lang="en-US" dirty="0" smtClean="0"/>
              <a:t>Reassure the student (i.e. “ I know it is hard to talk sometimes.”)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Voice Disorder defined: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As any deviation in pitch, loudness, quality, or other attribute which consistently interferes with communication; draws unfavorable attention; adversely affects the speaker or the listener; or is inappropriate to the age, sex, or culture of the individual.  Voice quality can be affected by either organic or functional factors.</a:t>
            </a:r>
          </a:p>
          <a:p>
            <a:r>
              <a:rPr lang="en-US" dirty="0" smtClean="0"/>
              <a:t>Consideration must be given to age, sex, environment, and perception of the problem by the student, parents, speech language pathologist, and other school personnel or medical specialists.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noAutofit/>
          </a:bodyPr>
          <a:lstStyle/>
          <a:p>
            <a:pPr algn="l"/>
            <a:r>
              <a:rPr lang="en-US" sz="2800" dirty="0" smtClean="0"/>
              <a:t>A student </a:t>
            </a:r>
            <a:r>
              <a:rPr lang="en-US" sz="2800" dirty="0" smtClean="0">
                <a:solidFill>
                  <a:srgbClr val="FF0000"/>
                </a:solidFill>
              </a:rPr>
              <a:t>is not </a:t>
            </a:r>
            <a:r>
              <a:rPr lang="en-US" sz="2800" dirty="0" smtClean="0"/>
              <a:t>eligible for special education and related services in the area of speech and language impairment when </a:t>
            </a:r>
            <a:r>
              <a:rPr lang="en-US" sz="2800" dirty="0" err="1" smtClean="0"/>
              <a:t>dysfluencies</a:t>
            </a:r>
            <a:r>
              <a:rPr lang="en-US" sz="2800" dirty="0" smtClean="0"/>
              <a:t>:</a:t>
            </a:r>
            <a:endParaRPr lang="en-US" sz="2800" dirty="0"/>
          </a:p>
        </p:txBody>
      </p:sp>
      <p:sp>
        <p:nvSpPr>
          <p:cNvPr id="3" name="Content Placeholder 2"/>
          <p:cNvSpPr>
            <a:spLocks noGrp="1"/>
          </p:cNvSpPr>
          <p:nvPr>
            <p:ph sz="quarter" idx="1"/>
          </p:nvPr>
        </p:nvSpPr>
        <p:spPr>
          <a:xfrm>
            <a:off x="457200" y="1600200"/>
            <a:ext cx="8229600" cy="4876800"/>
          </a:xfrm>
        </p:spPr>
        <p:txBody>
          <a:bodyPr>
            <a:normAutofit/>
          </a:bodyPr>
          <a:lstStyle/>
          <a:p>
            <a:pPr marL="514350" indent="-514350">
              <a:buFont typeface="+mj-lt"/>
              <a:buAutoNum type="arabicPeriod"/>
            </a:pPr>
            <a:r>
              <a:rPr lang="en-US" dirty="0" smtClean="0"/>
              <a:t>Are the result of temporary physical factors such as allergies, colds, abnormal tonsils or adenoids, short term vocal abuse or misuse.</a:t>
            </a:r>
          </a:p>
          <a:p>
            <a:pPr marL="514350" indent="-514350">
              <a:buFont typeface="+mj-lt"/>
              <a:buAutoNum type="arabicPeriod"/>
            </a:pPr>
            <a:endParaRPr lang="en-US" dirty="0" smtClean="0"/>
          </a:p>
          <a:p>
            <a:pPr marL="514350" indent="-514350">
              <a:buFont typeface="+mj-lt"/>
              <a:buAutoNum type="arabicPeriod"/>
            </a:pPr>
            <a:r>
              <a:rPr lang="en-US" dirty="0" smtClean="0"/>
              <a:t>Are the result of regional, dialectic or cultural differences.</a:t>
            </a:r>
          </a:p>
          <a:p>
            <a:pPr marL="514350" indent="-514350">
              <a:buFont typeface="+mj-lt"/>
              <a:buAutoNum type="arabicPeriod"/>
            </a:pPr>
            <a:endParaRPr lang="en-US" dirty="0" smtClean="0"/>
          </a:p>
          <a:p>
            <a:pPr marL="514350" indent="-514350">
              <a:buFont typeface="+mj-lt"/>
              <a:buAutoNum type="arabicPeriod"/>
            </a:pPr>
            <a:r>
              <a:rPr lang="en-US" dirty="0" smtClean="0"/>
              <a:t>Do not interfere with the student’s ability to benefit from education.</a:t>
            </a:r>
            <a:endParaRPr lang="en-US" dirty="0"/>
          </a:p>
        </p:txBody>
      </p:sp>
      <p:sp>
        <p:nvSpPr>
          <p:cNvPr id="4" name="TextBox 3"/>
          <p:cNvSpPr txBox="1"/>
          <p:nvPr/>
        </p:nvSpPr>
        <p:spPr>
          <a:xfrm>
            <a:off x="4419600" y="6248400"/>
            <a:ext cx="4267200" cy="369332"/>
          </a:xfrm>
          <a:prstGeom prst="rect">
            <a:avLst/>
          </a:prstGeom>
          <a:noFill/>
        </p:spPr>
        <p:txBody>
          <a:bodyPr wrap="square" rtlCol="0">
            <a:spAutoFit/>
          </a:bodyPr>
          <a:lstStyle/>
          <a:p>
            <a:r>
              <a:rPr lang="en-US" i="1" dirty="0" smtClean="0">
                <a:hlinkClick r:id="rId2"/>
              </a:rPr>
              <a:t>www.nsseo.org</a:t>
            </a:r>
            <a:r>
              <a:rPr lang="en-US" i="1" dirty="0" smtClean="0"/>
              <a:t>,  speech-language criteria</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Additional Information:</a:t>
            </a:r>
            <a:endParaRPr lang="en-US" dirty="0"/>
          </a:p>
        </p:txBody>
      </p:sp>
      <p:sp>
        <p:nvSpPr>
          <p:cNvPr id="3" name="Content Placeholder 2"/>
          <p:cNvSpPr>
            <a:spLocks noGrp="1"/>
          </p:cNvSpPr>
          <p:nvPr>
            <p:ph sz="quarter" idx="1"/>
          </p:nvPr>
        </p:nvSpPr>
        <p:spPr>
          <a:xfrm>
            <a:off x="612648" y="1600200"/>
            <a:ext cx="8153400" cy="1447800"/>
          </a:xfrm>
        </p:spPr>
        <p:txBody>
          <a:bodyPr>
            <a:normAutofit fontScale="85000" lnSpcReduction="10000"/>
          </a:bodyPr>
          <a:lstStyle/>
          <a:p>
            <a:pPr algn="ctr">
              <a:buNone/>
            </a:pPr>
            <a:r>
              <a:rPr lang="en-US" sz="4400" b="1" dirty="0" smtClean="0"/>
              <a:t>Contact your building and/or program </a:t>
            </a:r>
          </a:p>
          <a:p>
            <a:pPr algn="ctr">
              <a:buNone/>
            </a:pPr>
            <a:r>
              <a:rPr lang="en-US" sz="4400" b="1" dirty="0" smtClean="0"/>
              <a:t>speech-language pathologist.</a:t>
            </a:r>
            <a:endParaRPr lang="en-US" sz="4400" b="1" dirty="0"/>
          </a:p>
        </p:txBody>
      </p:sp>
      <p:pic>
        <p:nvPicPr>
          <p:cNvPr id="1026" name="Picture 2" descr="http://images.cpcache.com/merchandise/514_400x400_NoPeel.jpg?region=name:FrontCenter,id:19773388,w:16"/>
          <p:cNvPicPr>
            <a:picLocks noChangeAspect="1" noChangeArrowheads="1"/>
          </p:cNvPicPr>
          <p:nvPr/>
        </p:nvPicPr>
        <p:blipFill>
          <a:blip r:embed="rId2" cstate="print"/>
          <a:srcRect/>
          <a:stretch>
            <a:fillRect/>
          </a:stretch>
        </p:blipFill>
        <p:spPr bwMode="auto">
          <a:xfrm>
            <a:off x="2590800" y="3048000"/>
            <a:ext cx="3810000" cy="381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Speech-Language Pathology Services</a:t>
            </a:r>
            <a:r>
              <a:rPr lang="en-US" dirty="0" smtClean="0"/>
              <a:t> encompass such activities as:</a:t>
            </a:r>
            <a:endParaRPr lang="en-US" dirty="0"/>
          </a:p>
        </p:txBody>
      </p:sp>
      <p:sp>
        <p:nvSpPr>
          <p:cNvPr id="3" name="Content Placeholder 2"/>
          <p:cNvSpPr>
            <a:spLocks noGrp="1"/>
          </p:cNvSpPr>
          <p:nvPr>
            <p:ph sz="quarter" idx="1"/>
          </p:nvPr>
        </p:nvSpPr>
        <p:spPr>
          <a:xfrm>
            <a:off x="228600" y="1600200"/>
            <a:ext cx="8458200" cy="5029200"/>
          </a:xfrm>
        </p:spPr>
        <p:txBody>
          <a:bodyPr>
            <a:normAutofit fontScale="70000" lnSpcReduction="20000"/>
          </a:bodyPr>
          <a:lstStyle/>
          <a:p>
            <a:r>
              <a:rPr lang="en-US" sz="3400" dirty="0" smtClean="0"/>
              <a:t>Screening, diagnosis and appraisal of specific speech and language impairments; </a:t>
            </a:r>
          </a:p>
          <a:p>
            <a:r>
              <a:rPr lang="en-US" sz="3400" dirty="0" smtClean="0"/>
              <a:t>Identification of children with speech and/or language impairments; </a:t>
            </a:r>
          </a:p>
          <a:p>
            <a:r>
              <a:rPr lang="en-US" sz="3400" dirty="0" smtClean="0"/>
              <a:t>Referral and follow-up for medical or other professional attention necessary for the habilitation of speech and language impairments; </a:t>
            </a:r>
          </a:p>
          <a:p>
            <a:r>
              <a:rPr lang="en-US" sz="3400" dirty="0" smtClean="0"/>
              <a:t>Planning and developing interventions and programs for children or youth with speech and language impairments; </a:t>
            </a:r>
          </a:p>
          <a:p>
            <a:r>
              <a:rPr lang="en-US" sz="3400" dirty="0" smtClean="0"/>
              <a:t>Provisions of services for the habilitation and prevention of speech and language impairments; and </a:t>
            </a:r>
          </a:p>
          <a:p>
            <a:r>
              <a:rPr lang="en-US" sz="3400" dirty="0" smtClean="0"/>
              <a:t>Counseling and guidance of parents, children, and teachers regarding speech and language impairments.</a:t>
            </a:r>
          </a:p>
          <a:p>
            <a:endParaRPr lang="en-US" dirty="0"/>
          </a:p>
          <a:p>
            <a:pPr>
              <a:buNone/>
            </a:pPr>
            <a:r>
              <a:rPr lang="en-US" dirty="0" smtClean="0"/>
              <a:t>(www.isbe.org)</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l"/>
            <a:r>
              <a:rPr lang="en-US" dirty="0" smtClean="0"/>
              <a:t>Types of Speech-Language Impairments:</a:t>
            </a:r>
            <a:endParaRPr lang="en-US" dirty="0"/>
          </a:p>
        </p:txBody>
      </p:sp>
      <p:sp>
        <p:nvSpPr>
          <p:cNvPr id="3" name="Content Placeholder 2"/>
          <p:cNvSpPr>
            <a:spLocks noGrp="1"/>
          </p:cNvSpPr>
          <p:nvPr>
            <p:ph sz="quarter" idx="1"/>
          </p:nvPr>
        </p:nvSpPr>
        <p:spPr>
          <a:xfrm>
            <a:off x="457200" y="1600200"/>
            <a:ext cx="8229600" cy="5029200"/>
          </a:xfrm>
        </p:spPr>
        <p:txBody>
          <a:bodyPr>
            <a:normAutofit fontScale="92500" lnSpcReduction="20000"/>
          </a:bodyPr>
          <a:lstStyle/>
          <a:p>
            <a:r>
              <a:rPr lang="en-US" dirty="0" smtClean="0"/>
              <a:t>Speech Sound Production</a:t>
            </a:r>
          </a:p>
          <a:p>
            <a:pPr>
              <a:buNone/>
            </a:pPr>
            <a:endParaRPr lang="en-US" dirty="0" smtClean="0"/>
          </a:p>
          <a:p>
            <a:r>
              <a:rPr lang="en-US" dirty="0" smtClean="0"/>
              <a:t>Receptive Language (listening)</a:t>
            </a:r>
          </a:p>
          <a:p>
            <a:pPr>
              <a:buNone/>
            </a:pPr>
            <a:endParaRPr lang="en-US" dirty="0" smtClean="0"/>
          </a:p>
          <a:p>
            <a:r>
              <a:rPr lang="en-US" dirty="0" smtClean="0"/>
              <a:t>Expressive Language (speaking)</a:t>
            </a:r>
          </a:p>
          <a:p>
            <a:endParaRPr lang="en-US" dirty="0"/>
          </a:p>
          <a:p>
            <a:r>
              <a:rPr lang="en-US" dirty="0" smtClean="0"/>
              <a:t>Pragmatic Language (social)</a:t>
            </a:r>
          </a:p>
          <a:p>
            <a:pPr>
              <a:buNone/>
            </a:pPr>
            <a:endParaRPr lang="en-US" dirty="0" smtClean="0"/>
          </a:p>
          <a:p>
            <a:r>
              <a:rPr lang="en-US" dirty="0" smtClean="0"/>
              <a:t>Fluency (stuttering)</a:t>
            </a:r>
          </a:p>
          <a:p>
            <a:pPr>
              <a:buNone/>
            </a:pPr>
            <a:endParaRPr lang="en-US" dirty="0" smtClean="0"/>
          </a:p>
          <a:p>
            <a:r>
              <a:rPr lang="en-US" dirty="0" smtClean="0"/>
              <a:t>Voice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944562"/>
          </a:xfrm>
        </p:spPr>
        <p:txBody>
          <a:bodyPr>
            <a:normAutofit fontScale="90000"/>
          </a:bodyPr>
          <a:lstStyle/>
          <a:p>
            <a:pPr algn="l"/>
            <a:r>
              <a:rPr lang="en-US" dirty="0" smtClean="0"/>
              <a:t>Speech Sound Production Disorder defined:</a:t>
            </a:r>
            <a:endParaRPr lang="en-US" dirty="0"/>
          </a:p>
        </p:txBody>
      </p:sp>
      <p:sp>
        <p:nvSpPr>
          <p:cNvPr id="3" name="Content Placeholder 2"/>
          <p:cNvSpPr>
            <a:spLocks noGrp="1"/>
          </p:cNvSpPr>
          <p:nvPr>
            <p:ph sz="quarter" idx="1"/>
          </p:nvPr>
        </p:nvSpPr>
        <p:spPr>
          <a:xfrm>
            <a:off x="457200" y="1828800"/>
            <a:ext cx="8229600" cy="4297363"/>
          </a:xfrm>
        </p:spPr>
        <p:txBody>
          <a:bodyPr/>
          <a:lstStyle/>
          <a:p>
            <a:pPr>
              <a:buNone/>
            </a:pPr>
            <a:r>
              <a:rPr lang="en-US" dirty="0" smtClean="0"/>
              <a:t>	</a:t>
            </a:r>
            <a:r>
              <a:rPr lang="en-US" smtClean="0"/>
              <a:t>The student is </a:t>
            </a:r>
            <a:r>
              <a:rPr lang="en-US" dirty="0" smtClean="0"/>
              <a:t>unable to produce sounds correctly in conversational speech.  The impairment is typically characterized by the omission, distortion, substitution, addition and/or inaccurate sequencing of speech sounds.  Errors are not related to cultural or dialectal differences.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pPr algn="l"/>
            <a:r>
              <a:rPr lang="en-US" sz="3200" b="1" dirty="0" smtClean="0"/>
              <a:t>A student </a:t>
            </a:r>
            <a:r>
              <a:rPr lang="en-US" sz="3200" b="1" dirty="0" smtClean="0">
                <a:solidFill>
                  <a:srgbClr val="FF0000"/>
                </a:solidFill>
              </a:rPr>
              <a:t>is not </a:t>
            </a:r>
            <a:r>
              <a:rPr lang="en-US" sz="3200" b="1" dirty="0" smtClean="0"/>
              <a:t>eligible for special education and related services in the area of speech and language impairment when:</a:t>
            </a:r>
            <a:endParaRPr lang="en-US" sz="3200" b="1" dirty="0"/>
          </a:p>
        </p:txBody>
      </p:sp>
      <p:sp>
        <p:nvSpPr>
          <p:cNvPr id="3" name="Content Placeholder 2"/>
          <p:cNvSpPr>
            <a:spLocks noGrp="1"/>
          </p:cNvSpPr>
          <p:nvPr>
            <p:ph sz="quarter" idx="1"/>
          </p:nvPr>
        </p:nvSpPr>
        <p:spPr>
          <a:xfrm>
            <a:off x="457200" y="1676400"/>
            <a:ext cx="8229600" cy="5181600"/>
          </a:xfrm>
        </p:spPr>
        <p:txBody>
          <a:bodyPr>
            <a:normAutofit/>
          </a:bodyPr>
          <a:lstStyle/>
          <a:p>
            <a:pPr marL="514350" indent="-514350">
              <a:buAutoNum type="arabicPeriod"/>
            </a:pPr>
            <a:r>
              <a:rPr lang="en-US" i="1" dirty="0" smtClean="0"/>
              <a:t>Sound errors are age appropriate </a:t>
            </a:r>
            <a:endParaRPr lang="en-US" i="1" dirty="0"/>
          </a:p>
          <a:p>
            <a:pPr marL="514350" indent="-514350">
              <a:buAutoNum type="arabicPeriod"/>
            </a:pPr>
            <a:r>
              <a:rPr lang="en-US" i="1" dirty="0" smtClean="0"/>
              <a:t>Sound errors are due to unfamiliarity of the English language, dialectal differences, temporary physical disabilities or environmental, cultural, or economic factors.</a:t>
            </a:r>
          </a:p>
          <a:p>
            <a:pPr marL="514350" indent="-514350">
              <a:buAutoNum type="arabicPeriod"/>
            </a:pPr>
            <a:r>
              <a:rPr lang="en-US" i="1" dirty="0" smtClean="0"/>
              <a:t>Sound errors </a:t>
            </a:r>
            <a:r>
              <a:rPr lang="en-US" i="1" dirty="0" smtClean="0">
                <a:solidFill>
                  <a:srgbClr val="FF0000"/>
                </a:solidFill>
              </a:rPr>
              <a:t>do not affect </a:t>
            </a:r>
            <a:r>
              <a:rPr lang="en-US" i="1" dirty="0" smtClean="0"/>
              <a:t>the student’s ability to communicate in the school learning and/or social situations.</a:t>
            </a:r>
          </a:p>
          <a:p>
            <a:pPr marL="514350" indent="-514350">
              <a:buNone/>
            </a:pPr>
            <a:r>
              <a:rPr lang="en-US" i="1" dirty="0" smtClean="0">
                <a:hlinkClick r:id="rId2"/>
              </a:rPr>
              <a:t>www.nsseo.org</a:t>
            </a:r>
            <a:r>
              <a:rPr lang="en-US" i="1" dirty="0" smtClean="0"/>
              <a:t>, speech-language criteria, </a:t>
            </a:r>
          </a:p>
          <a:p>
            <a:pPr marL="514350" indent="-514350">
              <a:buNone/>
            </a:pPr>
            <a:r>
              <a:rPr lang="en-US" i="1" dirty="0" smtClean="0"/>
              <a:t>Team Input Forms and Articulation Profile</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620" y="838200"/>
            <a:ext cx="9113380" cy="5199069"/>
          </a:xfrm>
          <a:prstGeom prst="rect">
            <a:avLst/>
          </a:prstGeom>
          <a:noFill/>
          <a:ln w="9525">
            <a:noFill/>
            <a:miter lim="800000"/>
            <a:headEnd/>
            <a:tailEnd/>
          </a:ln>
        </p:spPr>
      </p:pic>
      <p:sp>
        <p:nvSpPr>
          <p:cNvPr id="3" name="TextBox 2"/>
          <p:cNvSpPr txBox="1"/>
          <p:nvPr/>
        </p:nvSpPr>
        <p:spPr>
          <a:xfrm>
            <a:off x="914400" y="6477000"/>
            <a:ext cx="4648200" cy="369332"/>
          </a:xfrm>
          <a:prstGeom prst="rect">
            <a:avLst/>
          </a:prstGeom>
          <a:noFill/>
        </p:spPr>
        <p:txBody>
          <a:bodyPr wrap="square" rtlCol="0">
            <a:spAutoFit/>
          </a:bodyPr>
          <a:lstStyle/>
          <a:p>
            <a:pPr algn="ctr"/>
            <a:r>
              <a:rPr lang="en-US" i="1" dirty="0" smtClean="0">
                <a:hlinkClick r:id="rId3"/>
              </a:rPr>
              <a:t>www.nsseo.org</a:t>
            </a:r>
            <a:r>
              <a:rPr lang="en-US" i="1" dirty="0" smtClean="0"/>
              <a:t>,  speech-language criteria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0"/>
            <a:ext cx="8991600" cy="5170646"/>
          </a:xfrm>
          <a:prstGeom prst="rect">
            <a:avLst/>
          </a:prstGeom>
        </p:spPr>
        <p:txBody>
          <a:bodyPr wrap="square">
            <a:spAutoFit/>
          </a:bodyPr>
          <a:lstStyle/>
          <a:p>
            <a:r>
              <a:rPr lang="en-US" sz="1600" dirty="0" smtClean="0"/>
              <a:t>1</a:t>
            </a:r>
            <a:r>
              <a:rPr lang="en-US" sz="1600" dirty="0"/>
              <a:t>. Is this student difficult to understand? </a:t>
            </a:r>
            <a:r>
              <a:rPr lang="en-US" sz="1600" dirty="0" smtClean="0"/>
              <a:t> If </a:t>
            </a:r>
            <a:r>
              <a:rPr lang="en-US" sz="1600" dirty="0"/>
              <a:t>most of the time, check appropriate description: </a:t>
            </a:r>
          </a:p>
          <a:p>
            <a:r>
              <a:rPr lang="en-US" sz="1600" dirty="0" smtClean="0"/>
              <a:t>	a</a:t>
            </a:r>
            <a:r>
              <a:rPr lang="en-US" sz="1600" dirty="0"/>
              <a:t>. Occasionally (25% of the time) </a:t>
            </a:r>
          </a:p>
          <a:p>
            <a:r>
              <a:rPr lang="en-US" sz="1600" dirty="0" smtClean="0"/>
              <a:t>	b</a:t>
            </a:r>
            <a:r>
              <a:rPr lang="en-US" sz="1600" dirty="0"/>
              <a:t>. Often (50% of the time) </a:t>
            </a:r>
          </a:p>
          <a:p>
            <a:r>
              <a:rPr lang="en-US" sz="1600" dirty="0" smtClean="0"/>
              <a:t>	c</a:t>
            </a:r>
            <a:r>
              <a:rPr lang="en-US" sz="1600" dirty="0"/>
              <a:t>. Most of the time (75% of the time) </a:t>
            </a:r>
          </a:p>
          <a:p>
            <a:endParaRPr lang="en-US" sz="1000" dirty="0"/>
          </a:p>
          <a:p>
            <a:r>
              <a:rPr lang="en-US" sz="1600" dirty="0" smtClean="0"/>
              <a:t>2</a:t>
            </a:r>
            <a:r>
              <a:rPr lang="en-US" sz="1600" dirty="0"/>
              <a:t>. Does the child make errors in writing (spelling) he/she does in speaking </a:t>
            </a:r>
            <a:r>
              <a:rPr lang="en-US" sz="1600" dirty="0" smtClean="0"/>
              <a:t>(</a:t>
            </a:r>
            <a:r>
              <a:rPr lang="en-US" sz="1600" dirty="0"/>
              <a:t>ex. </a:t>
            </a:r>
            <a:r>
              <a:rPr lang="en-US" sz="1600" dirty="0" err="1"/>
              <a:t>wabbit</a:t>
            </a:r>
            <a:r>
              <a:rPr lang="en-US" sz="1600" dirty="0"/>
              <a:t> for rabbit)? </a:t>
            </a:r>
            <a:endParaRPr lang="en-US" sz="1600" dirty="0" smtClean="0"/>
          </a:p>
          <a:p>
            <a:endParaRPr lang="en-US" sz="1000" dirty="0"/>
          </a:p>
          <a:p>
            <a:r>
              <a:rPr lang="en-US" sz="1600" dirty="0"/>
              <a:t>3. Does the student appear frustrated when speaking because of his/her </a:t>
            </a:r>
            <a:r>
              <a:rPr lang="en-US" sz="1600" dirty="0" smtClean="0"/>
              <a:t>articulation</a:t>
            </a:r>
            <a:r>
              <a:rPr lang="en-US" sz="1600" dirty="0"/>
              <a:t>? </a:t>
            </a:r>
            <a:endParaRPr lang="en-US" sz="1600" dirty="0" smtClean="0"/>
          </a:p>
          <a:p>
            <a:endParaRPr lang="en-US" sz="1000" dirty="0"/>
          </a:p>
          <a:p>
            <a:r>
              <a:rPr lang="en-US" sz="1600" dirty="0"/>
              <a:t>4. Does the student appear to avoid speaking because of his/her articulation? </a:t>
            </a:r>
          </a:p>
          <a:p>
            <a:endParaRPr lang="en-US" sz="1000" dirty="0"/>
          </a:p>
          <a:p>
            <a:r>
              <a:rPr lang="en-US" sz="1600" dirty="0"/>
              <a:t>5. Are there obvious articulation errors when the student reads orally? </a:t>
            </a:r>
          </a:p>
          <a:p>
            <a:endParaRPr lang="en-US" sz="1000" dirty="0"/>
          </a:p>
          <a:p>
            <a:r>
              <a:rPr lang="en-US" sz="1600" dirty="0"/>
              <a:t>6. Have others reported concerns about this child’s speech? </a:t>
            </a:r>
          </a:p>
          <a:p>
            <a:endParaRPr lang="en-US" sz="1000" dirty="0"/>
          </a:p>
          <a:p>
            <a:r>
              <a:rPr lang="en-US" sz="1600" dirty="0"/>
              <a:t>7. Does the student’s articulation seem to limit social interactions? </a:t>
            </a:r>
            <a:endParaRPr lang="en-US" sz="1600" dirty="0" smtClean="0"/>
          </a:p>
          <a:p>
            <a:endParaRPr lang="en-US" sz="1000" dirty="0"/>
          </a:p>
          <a:p>
            <a:r>
              <a:rPr lang="en-US" sz="1600" dirty="0"/>
              <a:t>8. Does the student appear to be aware of his/her articulation? </a:t>
            </a:r>
            <a:endParaRPr lang="en-US" sz="1600" dirty="0" smtClean="0"/>
          </a:p>
          <a:p>
            <a:endParaRPr lang="en-US" sz="1000" dirty="0"/>
          </a:p>
          <a:p>
            <a:r>
              <a:rPr lang="en-US" sz="1600" dirty="0"/>
              <a:t>9. The student is unable to self correct his/her sound errors? </a:t>
            </a:r>
            <a:endParaRPr lang="en-US" sz="1600" dirty="0" smtClean="0"/>
          </a:p>
          <a:p>
            <a:endParaRPr lang="en-US" sz="1000" dirty="0"/>
          </a:p>
          <a:p>
            <a:r>
              <a:rPr lang="en-US" sz="1600" dirty="0"/>
              <a:t>10. Does the student’s speech call attention to itself and distract you from the </a:t>
            </a:r>
            <a:r>
              <a:rPr lang="en-US" sz="1600" dirty="0" smtClean="0"/>
              <a:t>content </a:t>
            </a:r>
            <a:r>
              <a:rPr lang="en-US" sz="1600" dirty="0"/>
              <a:t>of the message</a:t>
            </a:r>
            <a:r>
              <a:rPr lang="en-US" sz="1600" dirty="0" smtClean="0"/>
              <a:t>?</a:t>
            </a:r>
          </a:p>
          <a:p>
            <a:r>
              <a:rPr lang="en-US" sz="1600" dirty="0" smtClean="0"/>
              <a:t> </a:t>
            </a:r>
            <a:endParaRPr lang="en-US" sz="1600" dirty="0"/>
          </a:p>
          <a:p>
            <a:r>
              <a:rPr lang="en-US" sz="1600" dirty="0"/>
              <a:t>Do you have any additional observations? </a:t>
            </a:r>
          </a:p>
        </p:txBody>
      </p:sp>
      <p:sp>
        <p:nvSpPr>
          <p:cNvPr id="3" name="TextBox 2"/>
          <p:cNvSpPr txBox="1"/>
          <p:nvPr/>
        </p:nvSpPr>
        <p:spPr>
          <a:xfrm>
            <a:off x="0" y="0"/>
            <a:ext cx="8686800" cy="1200329"/>
          </a:xfrm>
          <a:prstGeom prst="rect">
            <a:avLst/>
          </a:prstGeom>
          <a:noFill/>
        </p:spPr>
        <p:txBody>
          <a:bodyPr wrap="square" rtlCol="0">
            <a:spAutoFit/>
          </a:bodyPr>
          <a:lstStyle/>
          <a:p>
            <a:r>
              <a:rPr lang="en-US" sz="2400" dirty="0" smtClean="0">
                <a:solidFill>
                  <a:schemeClr val="tx2"/>
                </a:solidFill>
                <a:latin typeface="+mj-lt"/>
              </a:rPr>
              <a:t>Speech Sound Production skills are aligned with Common Core State Standards: SL.1,4,6 and College and Career Readiness Anchor Standards: SL.1,4,6.           (</a:t>
            </a:r>
            <a:r>
              <a:rPr lang="en-US" sz="2400" i="1" dirty="0" smtClean="0">
                <a:hlinkClick r:id="rId2"/>
              </a:rPr>
              <a:t>www.nsseo.org</a:t>
            </a:r>
            <a:r>
              <a:rPr lang="en-US" sz="2400" i="1" dirty="0" smtClean="0"/>
              <a:t>,  speech-language criteria)</a:t>
            </a:r>
            <a:endParaRPr lang="en-US" sz="2400" dirty="0">
              <a:solidFill>
                <a:schemeClr val="tx2"/>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Speech strategies for the classroom:</a:t>
            </a:r>
            <a:endParaRPr lang="en-US" dirty="0"/>
          </a:p>
        </p:txBody>
      </p:sp>
      <p:sp>
        <p:nvSpPr>
          <p:cNvPr id="3" name="Content Placeholder 2"/>
          <p:cNvSpPr>
            <a:spLocks noGrp="1"/>
          </p:cNvSpPr>
          <p:nvPr>
            <p:ph sz="quarter" idx="1"/>
          </p:nvPr>
        </p:nvSpPr>
        <p:spPr>
          <a:xfrm>
            <a:off x="457200" y="1600200"/>
            <a:ext cx="8229600" cy="5105400"/>
          </a:xfrm>
        </p:spPr>
        <p:txBody>
          <a:bodyPr/>
          <a:lstStyle/>
          <a:p>
            <a:pPr marL="514350" indent="-514350">
              <a:buAutoNum type="arabicPeriod"/>
            </a:pPr>
            <a:r>
              <a:rPr lang="en-US" dirty="0" smtClean="0"/>
              <a:t>Increase awareness of speech sounds through discrimination (“stop” </a:t>
            </a:r>
            <a:r>
              <a:rPr lang="en-US" dirty="0" err="1" smtClean="0"/>
              <a:t>vs</a:t>
            </a:r>
            <a:r>
              <a:rPr lang="en-US" dirty="0" smtClean="0"/>
              <a:t> “top”)</a:t>
            </a:r>
          </a:p>
          <a:p>
            <a:pPr marL="514350" indent="-514350">
              <a:buAutoNum type="arabicPeriod"/>
            </a:pPr>
            <a:r>
              <a:rPr lang="en-US" dirty="0" smtClean="0"/>
              <a:t>Model the accurate speech sound production to facilitate imitation. </a:t>
            </a:r>
          </a:p>
          <a:p>
            <a:pPr marL="514350" indent="-514350">
              <a:buAutoNum type="arabicPeriod"/>
            </a:pPr>
            <a:r>
              <a:rPr lang="en-US" dirty="0" smtClean="0"/>
              <a:t>Use visual cues (gesture, picture, text)</a:t>
            </a:r>
          </a:p>
          <a:p>
            <a:pPr marL="514350" indent="-514350">
              <a:buAutoNum type="arabicPeriod"/>
            </a:pPr>
            <a:r>
              <a:rPr lang="en-US" dirty="0" smtClean="0"/>
              <a:t>Compensate by slowing down, hitting sounds, pausing between phrases, and looking at the listener.</a:t>
            </a:r>
          </a:p>
          <a:p>
            <a:pPr marL="514350" indent="-514350">
              <a:buAutoNum type="arabicPeriod"/>
            </a:pPr>
            <a:r>
              <a:rPr lang="en-US" dirty="0" smtClean="0"/>
              <a:t>Provide opportunities for practice during the school day in routine activities.</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168</TotalTime>
  <Words>1281</Words>
  <Application>Microsoft Office PowerPoint</Application>
  <PresentationFormat>On-screen Show (4:3)</PresentationFormat>
  <Paragraphs>147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Speech-Language Impairment Definitions, Eligibility, &amp; Strategies</vt:lpstr>
      <vt:lpstr>ISBE disability area definition:</vt:lpstr>
      <vt:lpstr>Speech-Language Pathology Services encompass such activities as:</vt:lpstr>
      <vt:lpstr>Types of Speech-Language Impairments:</vt:lpstr>
      <vt:lpstr>Speech Sound Production Disorder defined:</vt:lpstr>
      <vt:lpstr>A student is not eligible for special education and related services in the area of speech and language impairment when:</vt:lpstr>
      <vt:lpstr>Slide 7</vt:lpstr>
      <vt:lpstr>Slide 8</vt:lpstr>
      <vt:lpstr>Speech strategies for the classroom:</vt:lpstr>
      <vt:lpstr>Language Disorders defined:</vt:lpstr>
      <vt:lpstr>A student is not eligible for special education and related services in the area of speech and language impairment when:</vt:lpstr>
      <vt:lpstr>Slide 12</vt:lpstr>
      <vt:lpstr>K-5 Social Language Team Input</vt:lpstr>
      <vt:lpstr>Comprehension strategies for the classroom:</vt:lpstr>
      <vt:lpstr>Strategies for the classroom to support expression:</vt:lpstr>
      <vt:lpstr>Strategies for the classroom to support social language:</vt:lpstr>
      <vt:lpstr>A Fluency (stuttering) Disorder defined:</vt:lpstr>
      <vt:lpstr>A student is not eligible for special education and related services in the area of speech and language impairment when dysfluencies:</vt:lpstr>
      <vt:lpstr>Slide 19</vt:lpstr>
      <vt:lpstr>Strategies for the classroom to increase fluency:</vt:lpstr>
      <vt:lpstr>A Voice Disorder defined:</vt:lpstr>
      <vt:lpstr>A student is not eligible for special education and related services in the area of speech and language impairment when dysfluencies:</vt:lpstr>
      <vt:lpstr>For Additional Information:</vt:lpstr>
    </vt:vector>
  </TitlesOfParts>
  <Company>NSSEO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dc:creator>
  <cp:lastModifiedBy>TEC</cp:lastModifiedBy>
  <cp:revision>62</cp:revision>
  <dcterms:created xsi:type="dcterms:W3CDTF">2014-12-03T15:33:13Z</dcterms:created>
  <dcterms:modified xsi:type="dcterms:W3CDTF">2015-08-19T21:18:16Z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1059197567</vt:i4>
  </property>
  <property fmtid="{D5CDD505-2E9C-101B-9397-08002B2CF9AE}" pid="3" name="_NewReviewCycle">
    <vt:lpwstr/>
  </property>
  <property fmtid="{D5CDD505-2E9C-101B-9397-08002B2CF9AE}" pid="4" name="_EmailSubject">
    <vt:lpwstr>NSSEO Website</vt:lpwstr>
  </property>
  <property fmtid="{D5CDD505-2E9C-101B-9397-08002B2CF9AE}" pid="5" name="_AuthorEmail">
    <vt:lpwstr>smahoney@NSSEO.ORG</vt:lpwstr>
  </property>
  <property fmtid="{D5CDD505-2E9C-101B-9397-08002B2CF9AE}" pid="6" name="_AuthorEmailDisplayName">
    <vt:lpwstr>Mahoney, Sue</vt:lpwstr>
  </property>
  <property fmtid="{D5CDD505-2E9C-101B-9397-08002B2CF9AE}" pid="7" name="_PreviousAdHocReviewCycleID">
    <vt:i4>-777149387</vt:i4>
  </property>
</Properties>
</file>