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6" r:id="rId1"/>
  </p:sldMasterIdLst>
  <p:notesMasterIdLst>
    <p:notesMasterId r:id="rId55"/>
  </p:notesMasterIdLst>
  <p:sldIdLst>
    <p:sldId id="256" r:id="rId2"/>
    <p:sldId id="274" r:id="rId3"/>
    <p:sldId id="257" r:id="rId4"/>
    <p:sldId id="275" r:id="rId5"/>
    <p:sldId id="258" r:id="rId6"/>
    <p:sldId id="349" r:id="rId7"/>
    <p:sldId id="277" r:id="rId8"/>
    <p:sldId id="292" r:id="rId9"/>
    <p:sldId id="287" r:id="rId10"/>
    <p:sldId id="293" r:id="rId11"/>
    <p:sldId id="350" r:id="rId12"/>
    <p:sldId id="346" r:id="rId13"/>
    <p:sldId id="265" r:id="rId14"/>
    <p:sldId id="357" r:id="rId15"/>
    <p:sldId id="379" r:id="rId16"/>
    <p:sldId id="356" r:id="rId17"/>
    <p:sldId id="391" r:id="rId18"/>
    <p:sldId id="387" r:id="rId19"/>
    <p:sldId id="325" r:id="rId20"/>
    <p:sldId id="390" r:id="rId21"/>
    <p:sldId id="268" r:id="rId22"/>
    <p:sldId id="270" r:id="rId23"/>
    <p:sldId id="358" r:id="rId24"/>
    <p:sldId id="271" r:id="rId25"/>
    <p:sldId id="272" r:id="rId26"/>
    <p:sldId id="432" r:id="rId27"/>
    <p:sldId id="281" r:id="rId28"/>
    <p:sldId id="380" r:id="rId29"/>
    <p:sldId id="339" r:id="rId30"/>
    <p:sldId id="321" r:id="rId31"/>
    <p:sldId id="324" r:id="rId32"/>
    <p:sldId id="298" r:id="rId33"/>
    <p:sldId id="333" r:id="rId34"/>
    <p:sldId id="393" r:id="rId35"/>
    <p:sldId id="392" r:id="rId36"/>
    <p:sldId id="280" r:id="rId37"/>
    <p:sldId id="417" r:id="rId38"/>
    <p:sldId id="418" r:id="rId39"/>
    <p:sldId id="419" r:id="rId40"/>
    <p:sldId id="433" r:id="rId41"/>
    <p:sldId id="405" r:id="rId42"/>
    <p:sldId id="421" r:id="rId43"/>
    <p:sldId id="422" r:id="rId44"/>
    <p:sldId id="423" r:id="rId45"/>
    <p:sldId id="424" r:id="rId46"/>
    <p:sldId id="425" r:id="rId47"/>
    <p:sldId id="426" r:id="rId48"/>
    <p:sldId id="427" r:id="rId49"/>
    <p:sldId id="428" r:id="rId50"/>
    <p:sldId id="434" r:id="rId51"/>
    <p:sldId id="429" r:id="rId52"/>
    <p:sldId id="430" r:id="rId53"/>
    <p:sldId id="431"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12" charset="0"/>
        <a:ea typeface="ＭＳ Ｐゴシック" pitchFamily="-112" charset="-128"/>
        <a:cs typeface="+mn-cs"/>
      </a:defRPr>
    </a:lvl1pPr>
    <a:lvl2pPr marL="457200" algn="l" rtl="0" eaLnBrk="0" fontAlgn="base" hangingPunct="0">
      <a:spcBef>
        <a:spcPct val="0"/>
      </a:spcBef>
      <a:spcAft>
        <a:spcPct val="0"/>
      </a:spcAft>
      <a:defRPr kern="1200">
        <a:solidFill>
          <a:schemeClr val="tx1"/>
        </a:solidFill>
        <a:latin typeface="Garamond" pitchFamily="-112" charset="0"/>
        <a:ea typeface="ＭＳ Ｐゴシック" pitchFamily="-112" charset="-128"/>
        <a:cs typeface="+mn-cs"/>
      </a:defRPr>
    </a:lvl2pPr>
    <a:lvl3pPr marL="914400" algn="l" rtl="0" eaLnBrk="0" fontAlgn="base" hangingPunct="0">
      <a:spcBef>
        <a:spcPct val="0"/>
      </a:spcBef>
      <a:spcAft>
        <a:spcPct val="0"/>
      </a:spcAft>
      <a:defRPr kern="1200">
        <a:solidFill>
          <a:schemeClr val="tx1"/>
        </a:solidFill>
        <a:latin typeface="Garamond" pitchFamily="-112" charset="0"/>
        <a:ea typeface="ＭＳ Ｐゴシック" pitchFamily="-112" charset="-128"/>
        <a:cs typeface="+mn-cs"/>
      </a:defRPr>
    </a:lvl3pPr>
    <a:lvl4pPr marL="1371600" algn="l" rtl="0" eaLnBrk="0" fontAlgn="base" hangingPunct="0">
      <a:spcBef>
        <a:spcPct val="0"/>
      </a:spcBef>
      <a:spcAft>
        <a:spcPct val="0"/>
      </a:spcAft>
      <a:defRPr kern="1200">
        <a:solidFill>
          <a:schemeClr val="tx1"/>
        </a:solidFill>
        <a:latin typeface="Garamond" pitchFamily="-112" charset="0"/>
        <a:ea typeface="ＭＳ Ｐゴシック" pitchFamily="-112" charset="-128"/>
        <a:cs typeface="+mn-cs"/>
      </a:defRPr>
    </a:lvl4pPr>
    <a:lvl5pPr marL="1828800" algn="l" rtl="0" eaLnBrk="0" fontAlgn="base" hangingPunct="0">
      <a:spcBef>
        <a:spcPct val="0"/>
      </a:spcBef>
      <a:spcAft>
        <a:spcPct val="0"/>
      </a:spcAft>
      <a:defRPr kern="1200">
        <a:solidFill>
          <a:schemeClr val="tx1"/>
        </a:solidFill>
        <a:latin typeface="Garamond" pitchFamily="-112" charset="0"/>
        <a:ea typeface="ＭＳ Ｐゴシック" pitchFamily="-112" charset="-128"/>
        <a:cs typeface="+mn-cs"/>
      </a:defRPr>
    </a:lvl5pPr>
    <a:lvl6pPr marL="2286000" algn="l" defTabSz="914400" rtl="0" eaLnBrk="1" latinLnBrk="0" hangingPunct="1">
      <a:defRPr kern="1200">
        <a:solidFill>
          <a:schemeClr val="tx1"/>
        </a:solidFill>
        <a:latin typeface="Garamond" pitchFamily="-112" charset="0"/>
        <a:ea typeface="ＭＳ Ｐゴシック" pitchFamily="-112" charset="-128"/>
        <a:cs typeface="+mn-cs"/>
      </a:defRPr>
    </a:lvl6pPr>
    <a:lvl7pPr marL="2743200" algn="l" defTabSz="914400" rtl="0" eaLnBrk="1" latinLnBrk="0" hangingPunct="1">
      <a:defRPr kern="1200">
        <a:solidFill>
          <a:schemeClr val="tx1"/>
        </a:solidFill>
        <a:latin typeface="Garamond" pitchFamily="-112" charset="0"/>
        <a:ea typeface="ＭＳ Ｐゴシック" pitchFamily="-112" charset="-128"/>
        <a:cs typeface="+mn-cs"/>
      </a:defRPr>
    </a:lvl7pPr>
    <a:lvl8pPr marL="3200400" algn="l" defTabSz="914400" rtl="0" eaLnBrk="1" latinLnBrk="0" hangingPunct="1">
      <a:defRPr kern="1200">
        <a:solidFill>
          <a:schemeClr val="tx1"/>
        </a:solidFill>
        <a:latin typeface="Garamond" pitchFamily="-112" charset="0"/>
        <a:ea typeface="ＭＳ Ｐゴシック" pitchFamily="-112" charset="-128"/>
        <a:cs typeface="+mn-cs"/>
      </a:defRPr>
    </a:lvl8pPr>
    <a:lvl9pPr marL="3657600" algn="l" defTabSz="914400" rtl="0" eaLnBrk="1" latinLnBrk="0" hangingPunct="1">
      <a:defRPr kern="1200">
        <a:solidFill>
          <a:schemeClr val="tx1"/>
        </a:solidFill>
        <a:latin typeface="Garamond" pitchFamily="-112" charset="0"/>
        <a:ea typeface="ＭＳ Ｐゴシック" pitchFamily="-112"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474" autoAdjust="0"/>
    <p:restoredTop sz="94160" autoAdjust="0"/>
  </p:normalViewPr>
  <p:slideViewPr>
    <p:cSldViewPr>
      <p:cViewPr>
        <p:scale>
          <a:sx n="100" d="100"/>
          <a:sy n="100" d="100"/>
        </p:scale>
        <p:origin x="-1560"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3D1FD-5E35-104C-921B-C637D2C5713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AF939784-BB1A-5946-8024-6BC53BC5F802}">
      <dgm:prSet phldrT="[Text]"/>
      <dgm:spPr/>
      <dgm:t>
        <a:bodyPr/>
        <a:lstStyle/>
        <a:p>
          <a:r>
            <a:rPr lang="en-US" dirty="0" smtClean="0"/>
            <a:t>Transition </a:t>
          </a:r>
          <a:endParaRPr lang="en-US" dirty="0"/>
        </a:p>
      </dgm:t>
    </dgm:pt>
    <dgm:pt modelId="{4CECE06A-5D1D-014D-8732-579B3C335978}" type="parTrans" cxnId="{3D56CFF8-65F2-634C-8E27-40A12DD1EAAE}">
      <dgm:prSet/>
      <dgm:spPr/>
      <dgm:t>
        <a:bodyPr/>
        <a:lstStyle/>
        <a:p>
          <a:endParaRPr lang="en-US"/>
        </a:p>
      </dgm:t>
    </dgm:pt>
    <dgm:pt modelId="{BDB152CD-EE67-0148-A769-BD28859E026B}" type="sibTrans" cxnId="{3D56CFF8-65F2-634C-8E27-40A12DD1EAAE}">
      <dgm:prSet/>
      <dgm:spPr/>
      <dgm:t>
        <a:bodyPr/>
        <a:lstStyle/>
        <a:p>
          <a:endParaRPr lang="en-US"/>
        </a:p>
      </dgm:t>
    </dgm:pt>
    <dgm:pt modelId="{EFBDF774-F8A9-534F-BD53-ECDDD65CDC60}">
      <dgm:prSet phldrT="[Text]"/>
      <dgm:spPr/>
      <dgm:t>
        <a:bodyPr/>
        <a:lstStyle/>
        <a:p>
          <a:r>
            <a:rPr lang="en-US" dirty="0" smtClean="0"/>
            <a:t>Health Care </a:t>
          </a:r>
          <a:endParaRPr lang="en-US" dirty="0"/>
        </a:p>
      </dgm:t>
    </dgm:pt>
    <dgm:pt modelId="{B73196FD-4B92-D541-A419-D1364E8E83CA}" type="parTrans" cxnId="{DC725171-3DD1-8443-AEC3-48F59793A67F}">
      <dgm:prSet/>
      <dgm:spPr/>
      <dgm:t>
        <a:bodyPr/>
        <a:lstStyle/>
        <a:p>
          <a:endParaRPr lang="en-US"/>
        </a:p>
      </dgm:t>
    </dgm:pt>
    <dgm:pt modelId="{8208D891-A154-6040-A6F3-8ED48FCD7318}" type="sibTrans" cxnId="{DC725171-3DD1-8443-AEC3-48F59793A67F}">
      <dgm:prSet/>
      <dgm:spPr/>
      <dgm:t>
        <a:bodyPr/>
        <a:lstStyle/>
        <a:p>
          <a:endParaRPr lang="en-US"/>
        </a:p>
      </dgm:t>
    </dgm:pt>
    <dgm:pt modelId="{E56034E5-7E82-4544-BA7D-370DFAC6735A}">
      <dgm:prSet phldrT="[Text]"/>
      <dgm:spPr/>
      <dgm:t>
        <a:bodyPr/>
        <a:lstStyle/>
        <a:p>
          <a:r>
            <a:rPr lang="en-US" dirty="0" smtClean="0"/>
            <a:t>Vocation</a:t>
          </a:r>
          <a:endParaRPr lang="en-US" dirty="0"/>
        </a:p>
      </dgm:t>
    </dgm:pt>
    <dgm:pt modelId="{0EE834AA-929E-B74F-8875-9433278783BF}" type="parTrans" cxnId="{666CAAB8-7553-EC4D-9BEE-485ED720BB98}">
      <dgm:prSet/>
      <dgm:spPr/>
      <dgm:t>
        <a:bodyPr/>
        <a:lstStyle/>
        <a:p>
          <a:endParaRPr lang="en-US"/>
        </a:p>
      </dgm:t>
    </dgm:pt>
    <dgm:pt modelId="{65D588E9-AC56-834F-9CB9-0AFE57BE4FC2}" type="sibTrans" cxnId="{666CAAB8-7553-EC4D-9BEE-485ED720BB98}">
      <dgm:prSet/>
      <dgm:spPr/>
      <dgm:t>
        <a:bodyPr/>
        <a:lstStyle/>
        <a:p>
          <a:endParaRPr lang="en-US"/>
        </a:p>
      </dgm:t>
    </dgm:pt>
    <dgm:pt modelId="{69C97172-A386-404C-BBF6-30ADF4AC0A8D}">
      <dgm:prSet phldrT="[Text]"/>
      <dgm:spPr/>
      <dgm:t>
        <a:bodyPr/>
        <a:lstStyle/>
        <a:p>
          <a:r>
            <a:rPr lang="en-US" dirty="0" smtClean="0"/>
            <a:t>Housing</a:t>
          </a:r>
          <a:endParaRPr lang="en-US" dirty="0"/>
        </a:p>
      </dgm:t>
    </dgm:pt>
    <dgm:pt modelId="{88DAB594-6958-5E46-B0ED-23C24139D97B}" type="parTrans" cxnId="{5CDA6424-1536-EB48-AF4D-9145C4E82FD9}">
      <dgm:prSet/>
      <dgm:spPr/>
      <dgm:t>
        <a:bodyPr/>
        <a:lstStyle/>
        <a:p>
          <a:endParaRPr lang="en-US"/>
        </a:p>
      </dgm:t>
    </dgm:pt>
    <dgm:pt modelId="{686601DE-CD5D-2747-8609-4C30BEFBF81F}" type="sibTrans" cxnId="{5CDA6424-1536-EB48-AF4D-9145C4E82FD9}">
      <dgm:prSet/>
      <dgm:spPr/>
      <dgm:t>
        <a:bodyPr/>
        <a:lstStyle/>
        <a:p>
          <a:endParaRPr lang="en-US"/>
        </a:p>
      </dgm:t>
    </dgm:pt>
    <dgm:pt modelId="{B066FF4D-186E-DE47-9089-238A2186A7D7}">
      <dgm:prSet phldrT="[Text]"/>
      <dgm:spPr/>
      <dgm:t>
        <a:bodyPr/>
        <a:lstStyle/>
        <a:p>
          <a:r>
            <a:rPr lang="en-US" dirty="0" smtClean="0"/>
            <a:t>Community</a:t>
          </a:r>
          <a:endParaRPr lang="en-US" dirty="0"/>
        </a:p>
      </dgm:t>
    </dgm:pt>
    <dgm:pt modelId="{57C18F63-1BF2-5948-800C-EB5ED6A7FC7F}" type="parTrans" cxnId="{17EE47ED-66AB-634F-8EC3-34467EFC1E13}">
      <dgm:prSet/>
      <dgm:spPr/>
      <dgm:t>
        <a:bodyPr/>
        <a:lstStyle/>
        <a:p>
          <a:endParaRPr lang="en-US"/>
        </a:p>
      </dgm:t>
    </dgm:pt>
    <dgm:pt modelId="{D7146296-783F-064D-8798-E7B1EF913F2E}" type="sibTrans" cxnId="{17EE47ED-66AB-634F-8EC3-34467EFC1E13}">
      <dgm:prSet/>
      <dgm:spPr/>
      <dgm:t>
        <a:bodyPr/>
        <a:lstStyle/>
        <a:p>
          <a:endParaRPr lang="en-US"/>
        </a:p>
      </dgm:t>
    </dgm:pt>
    <dgm:pt modelId="{032D46D8-6E58-F546-8EAC-982417369D87}">
      <dgm:prSet phldrT="[Text]"/>
      <dgm:spPr/>
      <dgm:t>
        <a:bodyPr/>
        <a:lstStyle/>
        <a:p>
          <a:r>
            <a:rPr lang="en-US" dirty="0" smtClean="0"/>
            <a:t>Education </a:t>
          </a:r>
          <a:endParaRPr lang="en-US" dirty="0"/>
        </a:p>
      </dgm:t>
    </dgm:pt>
    <dgm:pt modelId="{1974E6FC-2812-E649-9A54-3F32A4C8C890}" type="parTrans" cxnId="{2FF5CDBC-D5E1-AC43-B294-B2CA77A75715}">
      <dgm:prSet/>
      <dgm:spPr/>
      <dgm:t>
        <a:bodyPr/>
        <a:lstStyle/>
        <a:p>
          <a:endParaRPr lang="en-US"/>
        </a:p>
      </dgm:t>
    </dgm:pt>
    <dgm:pt modelId="{9930F1AB-8DB5-BE4E-BBB0-DFE79E45ADA4}" type="sibTrans" cxnId="{2FF5CDBC-D5E1-AC43-B294-B2CA77A75715}">
      <dgm:prSet/>
      <dgm:spPr/>
      <dgm:t>
        <a:bodyPr/>
        <a:lstStyle/>
        <a:p>
          <a:endParaRPr lang="en-US"/>
        </a:p>
      </dgm:t>
    </dgm:pt>
    <dgm:pt modelId="{18BD4041-E866-134C-84C5-F6E81EA4C12A}" type="pres">
      <dgm:prSet presAssocID="{7D23D1FD-5E35-104C-921B-C637D2C57139}" presName="Name0" presStyleCnt="0">
        <dgm:presLayoutVars>
          <dgm:chMax val="1"/>
          <dgm:dir/>
          <dgm:animLvl val="ctr"/>
          <dgm:resizeHandles val="exact"/>
        </dgm:presLayoutVars>
      </dgm:prSet>
      <dgm:spPr/>
      <dgm:t>
        <a:bodyPr/>
        <a:lstStyle/>
        <a:p>
          <a:endParaRPr lang="en-US"/>
        </a:p>
      </dgm:t>
    </dgm:pt>
    <dgm:pt modelId="{06997764-B8A7-3B4C-9A0E-C2D6ADDE02D1}" type="pres">
      <dgm:prSet presAssocID="{AF939784-BB1A-5946-8024-6BC53BC5F802}" presName="centerShape" presStyleLbl="node0" presStyleIdx="0" presStyleCnt="1"/>
      <dgm:spPr/>
      <dgm:t>
        <a:bodyPr/>
        <a:lstStyle/>
        <a:p>
          <a:endParaRPr lang="en-US"/>
        </a:p>
      </dgm:t>
    </dgm:pt>
    <dgm:pt modelId="{F68E136D-4677-D446-A996-C73D293E5AF9}" type="pres">
      <dgm:prSet presAssocID="{EFBDF774-F8A9-534F-BD53-ECDDD65CDC60}" presName="node" presStyleLbl="node1" presStyleIdx="0" presStyleCnt="5">
        <dgm:presLayoutVars>
          <dgm:bulletEnabled val="1"/>
        </dgm:presLayoutVars>
      </dgm:prSet>
      <dgm:spPr/>
      <dgm:t>
        <a:bodyPr/>
        <a:lstStyle/>
        <a:p>
          <a:endParaRPr lang="en-US"/>
        </a:p>
      </dgm:t>
    </dgm:pt>
    <dgm:pt modelId="{DCF9FD23-F763-F14E-8EBA-90B801C69B1E}" type="pres">
      <dgm:prSet presAssocID="{EFBDF774-F8A9-534F-BD53-ECDDD65CDC60}" presName="dummy" presStyleCnt="0"/>
      <dgm:spPr/>
      <dgm:t>
        <a:bodyPr/>
        <a:lstStyle/>
        <a:p>
          <a:endParaRPr lang="en-US"/>
        </a:p>
      </dgm:t>
    </dgm:pt>
    <dgm:pt modelId="{A13C6B81-13BD-4848-A0E1-E5E2351F75AE}" type="pres">
      <dgm:prSet presAssocID="{8208D891-A154-6040-A6F3-8ED48FCD7318}" presName="sibTrans" presStyleLbl="sibTrans2D1" presStyleIdx="0" presStyleCnt="5"/>
      <dgm:spPr/>
      <dgm:t>
        <a:bodyPr/>
        <a:lstStyle/>
        <a:p>
          <a:endParaRPr lang="en-US"/>
        </a:p>
      </dgm:t>
    </dgm:pt>
    <dgm:pt modelId="{87D3B069-F5C0-B34A-AF80-EFC6768E7841}" type="pres">
      <dgm:prSet presAssocID="{032D46D8-6E58-F546-8EAC-982417369D87}" presName="node" presStyleLbl="node1" presStyleIdx="1" presStyleCnt="5">
        <dgm:presLayoutVars>
          <dgm:bulletEnabled val="1"/>
        </dgm:presLayoutVars>
      </dgm:prSet>
      <dgm:spPr/>
      <dgm:t>
        <a:bodyPr/>
        <a:lstStyle/>
        <a:p>
          <a:endParaRPr lang="en-US"/>
        </a:p>
      </dgm:t>
    </dgm:pt>
    <dgm:pt modelId="{EA1F885C-76F1-0543-9548-14BD1FCA85B5}" type="pres">
      <dgm:prSet presAssocID="{032D46D8-6E58-F546-8EAC-982417369D87}" presName="dummy" presStyleCnt="0"/>
      <dgm:spPr/>
      <dgm:t>
        <a:bodyPr/>
        <a:lstStyle/>
        <a:p>
          <a:endParaRPr lang="en-US"/>
        </a:p>
      </dgm:t>
    </dgm:pt>
    <dgm:pt modelId="{28B01562-1CEB-F94D-B294-C2867782DA52}" type="pres">
      <dgm:prSet presAssocID="{9930F1AB-8DB5-BE4E-BBB0-DFE79E45ADA4}" presName="sibTrans" presStyleLbl="sibTrans2D1" presStyleIdx="1" presStyleCnt="5"/>
      <dgm:spPr/>
      <dgm:t>
        <a:bodyPr/>
        <a:lstStyle/>
        <a:p>
          <a:endParaRPr lang="en-US"/>
        </a:p>
      </dgm:t>
    </dgm:pt>
    <dgm:pt modelId="{EF596561-8BD9-9D4A-943B-9A50E0D9C6DB}" type="pres">
      <dgm:prSet presAssocID="{E56034E5-7E82-4544-BA7D-370DFAC6735A}" presName="node" presStyleLbl="node1" presStyleIdx="2" presStyleCnt="5">
        <dgm:presLayoutVars>
          <dgm:bulletEnabled val="1"/>
        </dgm:presLayoutVars>
      </dgm:prSet>
      <dgm:spPr/>
      <dgm:t>
        <a:bodyPr/>
        <a:lstStyle/>
        <a:p>
          <a:endParaRPr lang="en-US"/>
        </a:p>
      </dgm:t>
    </dgm:pt>
    <dgm:pt modelId="{89BABA01-B67A-6048-B060-AF82B321B13A}" type="pres">
      <dgm:prSet presAssocID="{E56034E5-7E82-4544-BA7D-370DFAC6735A}" presName="dummy" presStyleCnt="0"/>
      <dgm:spPr/>
      <dgm:t>
        <a:bodyPr/>
        <a:lstStyle/>
        <a:p>
          <a:endParaRPr lang="en-US"/>
        </a:p>
      </dgm:t>
    </dgm:pt>
    <dgm:pt modelId="{65DA9F80-8F27-ED4E-8A53-38E2457BA5A7}" type="pres">
      <dgm:prSet presAssocID="{65D588E9-AC56-834F-9CB9-0AFE57BE4FC2}" presName="sibTrans" presStyleLbl="sibTrans2D1" presStyleIdx="2" presStyleCnt="5"/>
      <dgm:spPr/>
      <dgm:t>
        <a:bodyPr/>
        <a:lstStyle/>
        <a:p>
          <a:endParaRPr lang="en-US"/>
        </a:p>
      </dgm:t>
    </dgm:pt>
    <dgm:pt modelId="{9F89836A-F55A-3C43-B5E6-5131E8A397B2}" type="pres">
      <dgm:prSet presAssocID="{69C97172-A386-404C-BBF6-30ADF4AC0A8D}" presName="node" presStyleLbl="node1" presStyleIdx="3" presStyleCnt="5">
        <dgm:presLayoutVars>
          <dgm:bulletEnabled val="1"/>
        </dgm:presLayoutVars>
      </dgm:prSet>
      <dgm:spPr/>
      <dgm:t>
        <a:bodyPr/>
        <a:lstStyle/>
        <a:p>
          <a:endParaRPr lang="en-US"/>
        </a:p>
      </dgm:t>
    </dgm:pt>
    <dgm:pt modelId="{1EEA8A4E-A3A5-CF49-AC75-92F4FAF7A541}" type="pres">
      <dgm:prSet presAssocID="{69C97172-A386-404C-BBF6-30ADF4AC0A8D}" presName="dummy" presStyleCnt="0"/>
      <dgm:spPr/>
      <dgm:t>
        <a:bodyPr/>
        <a:lstStyle/>
        <a:p>
          <a:endParaRPr lang="en-US"/>
        </a:p>
      </dgm:t>
    </dgm:pt>
    <dgm:pt modelId="{C84E7838-359B-9D40-8F20-5AA781D1829C}" type="pres">
      <dgm:prSet presAssocID="{686601DE-CD5D-2747-8609-4C30BEFBF81F}" presName="sibTrans" presStyleLbl="sibTrans2D1" presStyleIdx="3" presStyleCnt="5"/>
      <dgm:spPr/>
      <dgm:t>
        <a:bodyPr/>
        <a:lstStyle/>
        <a:p>
          <a:endParaRPr lang="en-US"/>
        </a:p>
      </dgm:t>
    </dgm:pt>
    <dgm:pt modelId="{EAB9CCFB-2EE6-9A41-8D09-3A2F8EA073C0}" type="pres">
      <dgm:prSet presAssocID="{B066FF4D-186E-DE47-9089-238A2186A7D7}" presName="node" presStyleLbl="node1" presStyleIdx="4" presStyleCnt="5">
        <dgm:presLayoutVars>
          <dgm:bulletEnabled val="1"/>
        </dgm:presLayoutVars>
      </dgm:prSet>
      <dgm:spPr/>
      <dgm:t>
        <a:bodyPr/>
        <a:lstStyle/>
        <a:p>
          <a:endParaRPr lang="en-US"/>
        </a:p>
      </dgm:t>
    </dgm:pt>
    <dgm:pt modelId="{1042E257-2765-6145-BEA2-C68862F723B4}" type="pres">
      <dgm:prSet presAssocID="{B066FF4D-186E-DE47-9089-238A2186A7D7}" presName="dummy" presStyleCnt="0"/>
      <dgm:spPr/>
      <dgm:t>
        <a:bodyPr/>
        <a:lstStyle/>
        <a:p>
          <a:endParaRPr lang="en-US"/>
        </a:p>
      </dgm:t>
    </dgm:pt>
    <dgm:pt modelId="{DBA9A2F6-48CA-1D47-B538-4054298A51CB}" type="pres">
      <dgm:prSet presAssocID="{D7146296-783F-064D-8798-E7B1EF913F2E}" presName="sibTrans" presStyleLbl="sibTrans2D1" presStyleIdx="4" presStyleCnt="5"/>
      <dgm:spPr/>
      <dgm:t>
        <a:bodyPr/>
        <a:lstStyle/>
        <a:p>
          <a:endParaRPr lang="en-US"/>
        </a:p>
      </dgm:t>
    </dgm:pt>
  </dgm:ptLst>
  <dgm:cxnLst>
    <dgm:cxn modelId="{292EF8D4-4C2B-CE4A-8871-F5136DEA7E85}" type="presOf" srcId="{D7146296-783F-064D-8798-E7B1EF913F2E}" destId="{DBA9A2F6-48CA-1D47-B538-4054298A51CB}" srcOrd="0" destOrd="0" presId="urn:microsoft.com/office/officeart/2005/8/layout/radial6"/>
    <dgm:cxn modelId="{17EE47ED-66AB-634F-8EC3-34467EFC1E13}" srcId="{AF939784-BB1A-5946-8024-6BC53BC5F802}" destId="{B066FF4D-186E-DE47-9089-238A2186A7D7}" srcOrd="4" destOrd="0" parTransId="{57C18F63-1BF2-5948-800C-EB5ED6A7FC7F}" sibTransId="{D7146296-783F-064D-8798-E7B1EF913F2E}"/>
    <dgm:cxn modelId="{897EC833-F44F-5C44-B872-2F5FD74D12D1}" type="presOf" srcId="{E56034E5-7E82-4544-BA7D-370DFAC6735A}" destId="{EF596561-8BD9-9D4A-943B-9A50E0D9C6DB}" srcOrd="0" destOrd="0" presId="urn:microsoft.com/office/officeart/2005/8/layout/radial6"/>
    <dgm:cxn modelId="{E6166F8A-2159-CB40-B707-2653AE2AA7F2}" type="presOf" srcId="{EFBDF774-F8A9-534F-BD53-ECDDD65CDC60}" destId="{F68E136D-4677-D446-A996-C73D293E5AF9}" srcOrd="0" destOrd="0" presId="urn:microsoft.com/office/officeart/2005/8/layout/radial6"/>
    <dgm:cxn modelId="{870C4414-D858-3542-BE76-0B40A3381DD7}" type="presOf" srcId="{9930F1AB-8DB5-BE4E-BBB0-DFE79E45ADA4}" destId="{28B01562-1CEB-F94D-B294-C2867782DA52}" srcOrd="0" destOrd="0" presId="urn:microsoft.com/office/officeart/2005/8/layout/radial6"/>
    <dgm:cxn modelId="{5CDA6424-1536-EB48-AF4D-9145C4E82FD9}" srcId="{AF939784-BB1A-5946-8024-6BC53BC5F802}" destId="{69C97172-A386-404C-BBF6-30ADF4AC0A8D}" srcOrd="3" destOrd="0" parTransId="{88DAB594-6958-5E46-B0ED-23C24139D97B}" sibTransId="{686601DE-CD5D-2747-8609-4C30BEFBF81F}"/>
    <dgm:cxn modelId="{A11EF95B-65EA-4F42-B54A-0295D6AC2C67}" type="presOf" srcId="{B066FF4D-186E-DE47-9089-238A2186A7D7}" destId="{EAB9CCFB-2EE6-9A41-8D09-3A2F8EA073C0}" srcOrd="0" destOrd="0" presId="urn:microsoft.com/office/officeart/2005/8/layout/radial6"/>
    <dgm:cxn modelId="{B90FFEB6-DB09-CF43-91DB-0B1522B21B9D}" type="presOf" srcId="{69C97172-A386-404C-BBF6-30ADF4AC0A8D}" destId="{9F89836A-F55A-3C43-B5E6-5131E8A397B2}" srcOrd="0" destOrd="0" presId="urn:microsoft.com/office/officeart/2005/8/layout/radial6"/>
    <dgm:cxn modelId="{666CAAB8-7553-EC4D-9BEE-485ED720BB98}" srcId="{AF939784-BB1A-5946-8024-6BC53BC5F802}" destId="{E56034E5-7E82-4544-BA7D-370DFAC6735A}" srcOrd="2" destOrd="0" parTransId="{0EE834AA-929E-B74F-8875-9433278783BF}" sibTransId="{65D588E9-AC56-834F-9CB9-0AFE57BE4FC2}"/>
    <dgm:cxn modelId="{DC725171-3DD1-8443-AEC3-48F59793A67F}" srcId="{AF939784-BB1A-5946-8024-6BC53BC5F802}" destId="{EFBDF774-F8A9-534F-BD53-ECDDD65CDC60}" srcOrd="0" destOrd="0" parTransId="{B73196FD-4B92-D541-A419-D1364E8E83CA}" sibTransId="{8208D891-A154-6040-A6F3-8ED48FCD7318}"/>
    <dgm:cxn modelId="{335E0345-4764-4047-98B6-CB5A03D0DB41}" type="presOf" srcId="{032D46D8-6E58-F546-8EAC-982417369D87}" destId="{87D3B069-F5C0-B34A-AF80-EFC6768E7841}" srcOrd="0" destOrd="0" presId="urn:microsoft.com/office/officeart/2005/8/layout/radial6"/>
    <dgm:cxn modelId="{7AD4AEFA-D726-5B41-BC67-DE94610F43AA}" type="presOf" srcId="{8208D891-A154-6040-A6F3-8ED48FCD7318}" destId="{A13C6B81-13BD-4848-A0E1-E5E2351F75AE}" srcOrd="0" destOrd="0" presId="urn:microsoft.com/office/officeart/2005/8/layout/radial6"/>
    <dgm:cxn modelId="{3D56CFF8-65F2-634C-8E27-40A12DD1EAAE}" srcId="{7D23D1FD-5E35-104C-921B-C637D2C57139}" destId="{AF939784-BB1A-5946-8024-6BC53BC5F802}" srcOrd="0" destOrd="0" parTransId="{4CECE06A-5D1D-014D-8732-579B3C335978}" sibTransId="{BDB152CD-EE67-0148-A769-BD28859E026B}"/>
    <dgm:cxn modelId="{53F68F01-A6F5-FF4D-ACEF-26E0C50DF535}" type="presOf" srcId="{686601DE-CD5D-2747-8609-4C30BEFBF81F}" destId="{C84E7838-359B-9D40-8F20-5AA781D1829C}" srcOrd="0" destOrd="0" presId="urn:microsoft.com/office/officeart/2005/8/layout/radial6"/>
    <dgm:cxn modelId="{F6FFF690-4B19-7E40-AD42-392F0147E407}" type="presOf" srcId="{65D588E9-AC56-834F-9CB9-0AFE57BE4FC2}" destId="{65DA9F80-8F27-ED4E-8A53-38E2457BA5A7}" srcOrd="0" destOrd="0" presId="urn:microsoft.com/office/officeart/2005/8/layout/radial6"/>
    <dgm:cxn modelId="{2FF5CDBC-D5E1-AC43-B294-B2CA77A75715}" srcId="{AF939784-BB1A-5946-8024-6BC53BC5F802}" destId="{032D46D8-6E58-F546-8EAC-982417369D87}" srcOrd="1" destOrd="0" parTransId="{1974E6FC-2812-E649-9A54-3F32A4C8C890}" sibTransId="{9930F1AB-8DB5-BE4E-BBB0-DFE79E45ADA4}"/>
    <dgm:cxn modelId="{578ADB12-30B1-EE47-B159-A787356A22CD}" type="presOf" srcId="{AF939784-BB1A-5946-8024-6BC53BC5F802}" destId="{06997764-B8A7-3B4C-9A0E-C2D6ADDE02D1}" srcOrd="0" destOrd="0" presId="urn:microsoft.com/office/officeart/2005/8/layout/radial6"/>
    <dgm:cxn modelId="{94DBE9FE-0BA8-4042-965D-18F6E57050BF}" type="presOf" srcId="{7D23D1FD-5E35-104C-921B-C637D2C57139}" destId="{18BD4041-E866-134C-84C5-F6E81EA4C12A}" srcOrd="0" destOrd="0" presId="urn:microsoft.com/office/officeart/2005/8/layout/radial6"/>
    <dgm:cxn modelId="{600F8F60-5DD9-B542-8A1E-C910106C33C8}" type="presParOf" srcId="{18BD4041-E866-134C-84C5-F6E81EA4C12A}" destId="{06997764-B8A7-3B4C-9A0E-C2D6ADDE02D1}" srcOrd="0" destOrd="0" presId="urn:microsoft.com/office/officeart/2005/8/layout/radial6"/>
    <dgm:cxn modelId="{2BBA094C-5411-F549-A2C9-9614CA95F941}" type="presParOf" srcId="{18BD4041-E866-134C-84C5-F6E81EA4C12A}" destId="{F68E136D-4677-D446-A996-C73D293E5AF9}" srcOrd="1" destOrd="0" presId="urn:microsoft.com/office/officeart/2005/8/layout/radial6"/>
    <dgm:cxn modelId="{67E0E1A2-3FC4-904E-968C-DF3853B5B762}" type="presParOf" srcId="{18BD4041-E866-134C-84C5-F6E81EA4C12A}" destId="{DCF9FD23-F763-F14E-8EBA-90B801C69B1E}" srcOrd="2" destOrd="0" presId="urn:microsoft.com/office/officeart/2005/8/layout/radial6"/>
    <dgm:cxn modelId="{FCE63FBB-705F-0944-ABA3-7E08C66A32D5}" type="presParOf" srcId="{18BD4041-E866-134C-84C5-F6E81EA4C12A}" destId="{A13C6B81-13BD-4848-A0E1-E5E2351F75AE}" srcOrd="3" destOrd="0" presId="urn:microsoft.com/office/officeart/2005/8/layout/radial6"/>
    <dgm:cxn modelId="{5F4CAEAD-6872-4E43-A9FA-EE07ED3C1DD0}" type="presParOf" srcId="{18BD4041-E866-134C-84C5-F6E81EA4C12A}" destId="{87D3B069-F5C0-B34A-AF80-EFC6768E7841}" srcOrd="4" destOrd="0" presId="urn:microsoft.com/office/officeart/2005/8/layout/radial6"/>
    <dgm:cxn modelId="{3159A371-0AB0-E048-AB40-8398BCC421E2}" type="presParOf" srcId="{18BD4041-E866-134C-84C5-F6E81EA4C12A}" destId="{EA1F885C-76F1-0543-9548-14BD1FCA85B5}" srcOrd="5" destOrd="0" presId="urn:microsoft.com/office/officeart/2005/8/layout/radial6"/>
    <dgm:cxn modelId="{61CA07F6-A2EC-474A-B601-D2F438041B3C}" type="presParOf" srcId="{18BD4041-E866-134C-84C5-F6E81EA4C12A}" destId="{28B01562-1CEB-F94D-B294-C2867782DA52}" srcOrd="6" destOrd="0" presId="urn:microsoft.com/office/officeart/2005/8/layout/radial6"/>
    <dgm:cxn modelId="{F4664D48-3274-014B-8E41-2A76D9B0CDFB}" type="presParOf" srcId="{18BD4041-E866-134C-84C5-F6E81EA4C12A}" destId="{EF596561-8BD9-9D4A-943B-9A50E0D9C6DB}" srcOrd="7" destOrd="0" presId="urn:microsoft.com/office/officeart/2005/8/layout/radial6"/>
    <dgm:cxn modelId="{E2792170-516F-EB46-83C0-4DCD7FA477BD}" type="presParOf" srcId="{18BD4041-E866-134C-84C5-F6E81EA4C12A}" destId="{89BABA01-B67A-6048-B060-AF82B321B13A}" srcOrd="8" destOrd="0" presId="urn:microsoft.com/office/officeart/2005/8/layout/radial6"/>
    <dgm:cxn modelId="{B2B68458-A01F-1040-909C-01C90C0DAC7F}" type="presParOf" srcId="{18BD4041-E866-134C-84C5-F6E81EA4C12A}" destId="{65DA9F80-8F27-ED4E-8A53-38E2457BA5A7}" srcOrd="9" destOrd="0" presId="urn:microsoft.com/office/officeart/2005/8/layout/radial6"/>
    <dgm:cxn modelId="{FBE961A9-4C32-7F4C-A0B9-4D7CD34A8BF2}" type="presParOf" srcId="{18BD4041-E866-134C-84C5-F6E81EA4C12A}" destId="{9F89836A-F55A-3C43-B5E6-5131E8A397B2}" srcOrd="10" destOrd="0" presId="urn:microsoft.com/office/officeart/2005/8/layout/radial6"/>
    <dgm:cxn modelId="{3985F7B7-CE78-A449-96C1-9B5E5561A19D}" type="presParOf" srcId="{18BD4041-E866-134C-84C5-F6E81EA4C12A}" destId="{1EEA8A4E-A3A5-CF49-AC75-92F4FAF7A541}" srcOrd="11" destOrd="0" presId="urn:microsoft.com/office/officeart/2005/8/layout/radial6"/>
    <dgm:cxn modelId="{F177E9DB-5965-5C4D-A03A-2B026F4347B3}" type="presParOf" srcId="{18BD4041-E866-134C-84C5-F6E81EA4C12A}" destId="{C84E7838-359B-9D40-8F20-5AA781D1829C}" srcOrd="12" destOrd="0" presId="urn:microsoft.com/office/officeart/2005/8/layout/radial6"/>
    <dgm:cxn modelId="{FC7C9448-F354-D645-9544-4976687399FF}" type="presParOf" srcId="{18BD4041-E866-134C-84C5-F6E81EA4C12A}" destId="{EAB9CCFB-2EE6-9A41-8D09-3A2F8EA073C0}" srcOrd="13" destOrd="0" presId="urn:microsoft.com/office/officeart/2005/8/layout/radial6"/>
    <dgm:cxn modelId="{69B44D35-3710-3E48-84F9-C2D34A79508A}" type="presParOf" srcId="{18BD4041-E866-134C-84C5-F6E81EA4C12A}" destId="{1042E257-2765-6145-BEA2-C68862F723B4}" srcOrd="14" destOrd="0" presId="urn:microsoft.com/office/officeart/2005/8/layout/radial6"/>
    <dgm:cxn modelId="{77FD6B97-1F2D-FF4F-9F3A-81879F35A585}" type="presParOf" srcId="{18BD4041-E866-134C-84C5-F6E81EA4C12A}" destId="{DBA9A2F6-48CA-1D47-B538-4054298A51CB}"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6DD26C-8D80-7844-AF04-3DC4156FE81E}" type="doc">
      <dgm:prSet loTypeId="urn:microsoft.com/office/officeart/2005/8/layout/chevron2" loCatId="" qsTypeId="urn:microsoft.com/office/officeart/2005/8/quickstyle/simple2" qsCatId="simple" csTypeId="urn:microsoft.com/office/officeart/2005/8/colors/accent1_2" csCatId="accent1" phldr="1"/>
      <dgm:spPr/>
    </dgm:pt>
    <dgm:pt modelId="{6B9937BA-48C0-D545-B348-CEBE8F2CEDB9}">
      <dgm:prSet phldrT="[Text]" custT="1"/>
      <dgm:spPr/>
      <dgm:t>
        <a:bodyPr/>
        <a:lstStyle/>
        <a:p>
          <a:r>
            <a:rPr lang="en-US" sz="2000" dirty="0" smtClean="0"/>
            <a:t>12</a:t>
          </a:r>
        </a:p>
      </dgm:t>
    </dgm:pt>
    <dgm:pt modelId="{30D223EB-1BE3-FF41-863F-98EC350EA0E3}" type="parTrans" cxnId="{B69FD20D-5222-5546-B7CE-641DEC53E6CC}">
      <dgm:prSet/>
      <dgm:spPr/>
      <dgm:t>
        <a:bodyPr/>
        <a:lstStyle/>
        <a:p>
          <a:endParaRPr lang="en-US" sz="2000"/>
        </a:p>
      </dgm:t>
    </dgm:pt>
    <dgm:pt modelId="{F4C29E75-BC1A-6D49-8ADF-B3F531C18E63}" type="sibTrans" cxnId="{B69FD20D-5222-5546-B7CE-641DEC53E6CC}">
      <dgm:prSet/>
      <dgm:spPr/>
      <dgm:t>
        <a:bodyPr/>
        <a:lstStyle/>
        <a:p>
          <a:endParaRPr lang="en-US" sz="2000"/>
        </a:p>
      </dgm:t>
    </dgm:pt>
    <dgm:pt modelId="{53FD366E-BB05-A04C-8D44-383F726B3CDF}">
      <dgm:prSet phldrT="[Text]" custT="1"/>
      <dgm:spPr/>
      <dgm:t>
        <a:bodyPr/>
        <a:lstStyle/>
        <a:p>
          <a:r>
            <a:rPr lang="en-US" sz="2000" dirty="0" smtClean="0"/>
            <a:t>14</a:t>
          </a:r>
          <a:endParaRPr lang="en-US" sz="2000" dirty="0"/>
        </a:p>
      </dgm:t>
    </dgm:pt>
    <dgm:pt modelId="{251449F5-8AB9-004F-9100-B46A869696E8}" type="parTrans" cxnId="{05D3CBD0-102E-FC4C-8523-FCA1D2D6A854}">
      <dgm:prSet/>
      <dgm:spPr/>
      <dgm:t>
        <a:bodyPr/>
        <a:lstStyle/>
        <a:p>
          <a:endParaRPr lang="en-US" sz="2000"/>
        </a:p>
      </dgm:t>
    </dgm:pt>
    <dgm:pt modelId="{8BFD6F10-34E7-114E-AF52-90BAD754DD32}" type="sibTrans" cxnId="{05D3CBD0-102E-FC4C-8523-FCA1D2D6A854}">
      <dgm:prSet/>
      <dgm:spPr/>
      <dgm:t>
        <a:bodyPr/>
        <a:lstStyle/>
        <a:p>
          <a:endParaRPr lang="en-US" sz="2000"/>
        </a:p>
      </dgm:t>
    </dgm:pt>
    <dgm:pt modelId="{C9BEF430-6359-3044-89D0-B9CF48E79749}">
      <dgm:prSet phldrT="[Text]" custT="1"/>
      <dgm:spPr/>
      <dgm:t>
        <a:bodyPr/>
        <a:lstStyle/>
        <a:p>
          <a:r>
            <a:rPr lang="en-US" sz="2000" dirty="0" smtClean="0">
              <a:latin typeface="Arial"/>
              <a:cs typeface="Arial"/>
            </a:rPr>
            <a:t>Make youth and family aware of transition policy </a:t>
          </a:r>
          <a:endParaRPr lang="en-US" sz="2000" dirty="0">
            <a:latin typeface="Arial"/>
            <a:cs typeface="Arial"/>
          </a:endParaRPr>
        </a:p>
      </dgm:t>
    </dgm:pt>
    <dgm:pt modelId="{FB2DF16B-8BE7-9940-B62D-945F1468F06A}" type="parTrans" cxnId="{616E9962-1F3D-5E42-99CD-AADA21B52B11}">
      <dgm:prSet/>
      <dgm:spPr/>
      <dgm:t>
        <a:bodyPr/>
        <a:lstStyle/>
        <a:p>
          <a:endParaRPr lang="en-US" sz="2000"/>
        </a:p>
      </dgm:t>
    </dgm:pt>
    <dgm:pt modelId="{BFD70B6A-4EFA-544C-A067-EE824D1A8399}" type="sibTrans" cxnId="{616E9962-1F3D-5E42-99CD-AADA21B52B11}">
      <dgm:prSet/>
      <dgm:spPr/>
      <dgm:t>
        <a:bodyPr/>
        <a:lstStyle/>
        <a:p>
          <a:endParaRPr lang="en-US" sz="2000"/>
        </a:p>
      </dgm:t>
    </dgm:pt>
    <dgm:pt modelId="{BD810D8A-FB3E-6A4C-9C8A-91B51922C311}">
      <dgm:prSet phldrT="[Text]" custT="1"/>
      <dgm:spPr/>
      <dgm:t>
        <a:bodyPr/>
        <a:lstStyle/>
        <a:p>
          <a:r>
            <a:rPr lang="en-US" sz="2000" dirty="0" smtClean="0"/>
            <a:t>16</a:t>
          </a:r>
          <a:endParaRPr lang="en-US" sz="2000" dirty="0"/>
        </a:p>
      </dgm:t>
    </dgm:pt>
    <dgm:pt modelId="{F158DF16-1026-B945-9C1D-F8B8FE79206D}" type="parTrans" cxnId="{FA0FD01D-6A78-D342-AAF8-CD6366806AE5}">
      <dgm:prSet/>
      <dgm:spPr/>
      <dgm:t>
        <a:bodyPr/>
        <a:lstStyle/>
        <a:p>
          <a:endParaRPr lang="en-US" sz="2000"/>
        </a:p>
      </dgm:t>
    </dgm:pt>
    <dgm:pt modelId="{B4D28F78-01D8-5D49-8095-69C8401CCCA2}" type="sibTrans" cxnId="{FA0FD01D-6A78-D342-AAF8-CD6366806AE5}">
      <dgm:prSet/>
      <dgm:spPr/>
      <dgm:t>
        <a:bodyPr/>
        <a:lstStyle/>
        <a:p>
          <a:endParaRPr lang="en-US" sz="2000"/>
        </a:p>
      </dgm:t>
    </dgm:pt>
    <dgm:pt modelId="{486F7FA0-333A-0C49-8819-17372C867501}">
      <dgm:prSet phldrT="[Text]" custT="1"/>
      <dgm:spPr/>
      <dgm:t>
        <a:bodyPr/>
        <a:lstStyle/>
        <a:p>
          <a:r>
            <a:rPr lang="en-US" sz="2000" dirty="0" smtClean="0"/>
            <a:t>18</a:t>
          </a:r>
          <a:endParaRPr lang="en-US" sz="2000" dirty="0"/>
        </a:p>
      </dgm:t>
    </dgm:pt>
    <dgm:pt modelId="{2F7840D1-B596-674C-9C15-9533ADD17166}" type="parTrans" cxnId="{66104F2B-607D-C84E-A489-5C0E3626312F}">
      <dgm:prSet/>
      <dgm:spPr/>
      <dgm:t>
        <a:bodyPr/>
        <a:lstStyle/>
        <a:p>
          <a:endParaRPr lang="en-US" sz="2000"/>
        </a:p>
      </dgm:t>
    </dgm:pt>
    <dgm:pt modelId="{479099FB-0AFD-D24A-B9A9-0B9D7D845500}" type="sibTrans" cxnId="{66104F2B-607D-C84E-A489-5C0E3626312F}">
      <dgm:prSet/>
      <dgm:spPr/>
      <dgm:t>
        <a:bodyPr/>
        <a:lstStyle/>
        <a:p>
          <a:endParaRPr lang="en-US" sz="2000"/>
        </a:p>
      </dgm:t>
    </dgm:pt>
    <dgm:pt modelId="{4897E6DE-A87A-5848-9013-43124C3D0A6B}">
      <dgm:prSet phldrT="[Text]" custT="1"/>
      <dgm:spPr/>
      <dgm:t>
        <a:bodyPr/>
        <a:lstStyle/>
        <a:p>
          <a:r>
            <a:rPr lang="en-US" sz="2000" dirty="0" smtClean="0"/>
            <a:t>18-22</a:t>
          </a:r>
          <a:endParaRPr lang="en-US" sz="2000" dirty="0"/>
        </a:p>
      </dgm:t>
    </dgm:pt>
    <dgm:pt modelId="{50770724-7D6A-0C46-9C2F-F6960C473435}" type="parTrans" cxnId="{8DC2DB5D-59A0-4C4E-B9CB-00F3A1E35BE1}">
      <dgm:prSet/>
      <dgm:spPr/>
      <dgm:t>
        <a:bodyPr/>
        <a:lstStyle/>
        <a:p>
          <a:endParaRPr lang="en-US" sz="2000"/>
        </a:p>
      </dgm:t>
    </dgm:pt>
    <dgm:pt modelId="{E0C41238-5184-D940-800A-0FA3F42FDB53}" type="sibTrans" cxnId="{8DC2DB5D-59A0-4C4E-B9CB-00F3A1E35BE1}">
      <dgm:prSet/>
      <dgm:spPr/>
      <dgm:t>
        <a:bodyPr/>
        <a:lstStyle/>
        <a:p>
          <a:endParaRPr lang="en-US" sz="2000"/>
        </a:p>
      </dgm:t>
    </dgm:pt>
    <dgm:pt modelId="{D9B2328A-5567-8E4C-BDEA-6403A9A026EA}">
      <dgm:prSet custT="1"/>
      <dgm:spPr/>
      <dgm:t>
        <a:bodyPr/>
        <a:lstStyle/>
        <a:p>
          <a:r>
            <a:rPr lang="en-US" sz="2000" dirty="0" smtClean="0">
              <a:solidFill>
                <a:schemeClr val="tx1"/>
              </a:solidFill>
              <a:latin typeface="Arial" charset="0"/>
              <a:ea typeface="ＭＳ Ｐゴシック" charset="-128"/>
              <a:cs typeface="ＭＳ Ｐゴシック" charset="-128"/>
            </a:rPr>
            <a:t>Initiate health care transition planning</a:t>
          </a:r>
          <a:endParaRPr lang="en-US" sz="2000" dirty="0"/>
        </a:p>
      </dgm:t>
    </dgm:pt>
    <dgm:pt modelId="{CD403121-64C5-4D42-91D9-4A747E5C3033}" type="parTrans" cxnId="{05B4275E-3503-984A-BFB5-21728D275D3C}">
      <dgm:prSet/>
      <dgm:spPr/>
      <dgm:t>
        <a:bodyPr/>
        <a:lstStyle/>
        <a:p>
          <a:endParaRPr lang="en-US" sz="2000"/>
        </a:p>
      </dgm:t>
    </dgm:pt>
    <dgm:pt modelId="{2DFE447B-0FAC-4C41-A49A-8AF6F0E8E91C}" type="sibTrans" cxnId="{05B4275E-3503-984A-BFB5-21728D275D3C}">
      <dgm:prSet/>
      <dgm:spPr/>
      <dgm:t>
        <a:bodyPr/>
        <a:lstStyle/>
        <a:p>
          <a:endParaRPr lang="en-US" sz="2000"/>
        </a:p>
      </dgm:t>
    </dgm:pt>
    <dgm:pt modelId="{C0253A04-0E9C-004D-90BE-02577A8E213A}">
      <dgm:prSet custT="1"/>
      <dgm:spPr/>
      <dgm:t>
        <a:bodyPr/>
        <a:lstStyle/>
        <a:p>
          <a:r>
            <a:rPr lang="en-US" sz="2000" smtClean="0">
              <a:solidFill>
                <a:schemeClr val="tx1"/>
              </a:solidFill>
              <a:latin typeface="Arial" charset="0"/>
              <a:ea typeface="ＭＳ Ｐゴシック" charset="-128"/>
              <a:cs typeface="ＭＳ Ｐゴシック" charset="-128"/>
            </a:rPr>
            <a:t>Prepare youth and parents for adult model of care and discuss transfer</a:t>
          </a:r>
          <a:endParaRPr lang="en-US" sz="2000"/>
        </a:p>
      </dgm:t>
    </dgm:pt>
    <dgm:pt modelId="{191B7D76-AB83-9D47-A9BC-4A3010196C14}" type="parTrans" cxnId="{31D3B2E6-F9F7-2E41-B7A3-13A4D8833750}">
      <dgm:prSet/>
      <dgm:spPr/>
      <dgm:t>
        <a:bodyPr/>
        <a:lstStyle/>
        <a:p>
          <a:endParaRPr lang="en-US" sz="2000"/>
        </a:p>
      </dgm:t>
    </dgm:pt>
    <dgm:pt modelId="{7E31E624-5731-0E41-BB4E-FAC4ECB66466}" type="sibTrans" cxnId="{31D3B2E6-F9F7-2E41-B7A3-13A4D8833750}">
      <dgm:prSet/>
      <dgm:spPr/>
      <dgm:t>
        <a:bodyPr/>
        <a:lstStyle/>
        <a:p>
          <a:endParaRPr lang="en-US" sz="2000"/>
        </a:p>
      </dgm:t>
    </dgm:pt>
    <dgm:pt modelId="{35AE4ADE-2932-9646-91B3-E674D4FA1486}">
      <dgm:prSet custT="1"/>
      <dgm:spPr/>
      <dgm:t>
        <a:bodyPr/>
        <a:lstStyle/>
        <a:p>
          <a:r>
            <a:rPr lang="fi-FI" sz="2000" smtClean="0">
              <a:solidFill>
                <a:schemeClr val="tx1"/>
              </a:solidFill>
              <a:latin typeface="Arial" charset="0"/>
              <a:ea typeface="ＭＳ Ｐゴシック" charset="-128"/>
              <a:cs typeface="ＭＳ Ｐゴシック" charset="-128"/>
            </a:rPr>
            <a:t>Transition to adult model of care</a:t>
          </a:r>
          <a:endParaRPr lang="en-US" sz="2000"/>
        </a:p>
      </dgm:t>
    </dgm:pt>
    <dgm:pt modelId="{7E3661F6-4D5E-1A40-B7FB-F44E402029E2}" type="parTrans" cxnId="{1498C884-3F33-5843-9343-C906AD05C750}">
      <dgm:prSet/>
      <dgm:spPr/>
      <dgm:t>
        <a:bodyPr/>
        <a:lstStyle/>
        <a:p>
          <a:endParaRPr lang="en-US" sz="2000"/>
        </a:p>
      </dgm:t>
    </dgm:pt>
    <dgm:pt modelId="{5A748FF6-99FF-D947-B052-1B91B112C033}" type="sibTrans" cxnId="{1498C884-3F33-5843-9343-C906AD05C750}">
      <dgm:prSet/>
      <dgm:spPr/>
      <dgm:t>
        <a:bodyPr/>
        <a:lstStyle/>
        <a:p>
          <a:endParaRPr lang="en-US" sz="2000"/>
        </a:p>
      </dgm:t>
    </dgm:pt>
    <dgm:pt modelId="{340883E5-5134-BC43-A2A4-1ADC33A89220}">
      <dgm:prSet custT="1"/>
      <dgm:spPr/>
      <dgm:t>
        <a:bodyPr/>
        <a:lstStyle/>
        <a:p>
          <a:r>
            <a:rPr lang="en-US" sz="2000" dirty="0" smtClean="0">
              <a:solidFill>
                <a:schemeClr val="tx1"/>
              </a:solidFill>
              <a:latin typeface="Arial" charset="0"/>
              <a:ea typeface="ＭＳ Ｐゴシック" charset="-128"/>
              <a:cs typeface="ＭＳ Ｐゴシック" charset="-128"/>
            </a:rPr>
            <a:t>Integrate young adults into adult care </a:t>
          </a:r>
        </a:p>
      </dgm:t>
    </dgm:pt>
    <dgm:pt modelId="{D5F56BE6-D98B-F54F-953B-CE52451450F6}" type="parTrans" cxnId="{D8E2A729-D6DD-1E40-82CF-18FE250A3252}">
      <dgm:prSet/>
      <dgm:spPr/>
      <dgm:t>
        <a:bodyPr/>
        <a:lstStyle/>
        <a:p>
          <a:endParaRPr lang="en-US" sz="2000"/>
        </a:p>
      </dgm:t>
    </dgm:pt>
    <dgm:pt modelId="{BAC8C625-E643-D44F-B427-557C4B817BD1}" type="sibTrans" cxnId="{D8E2A729-D6DD-1E40-82CF-18FE250A3252}">
      <dgm:prSet/>
      <dgm:spPr/>
      <dgm:t>
        <a:bodyPr/>
        <a:lstStyle/>
        <a:p>
          <a:endParaRPr lang="en-US" sz="2000"/>
        </a:p>
      </dgm:t>
    </dgm:pt>
    <dgm:pt modelId="{A29570A5-7EA4-4548-863F-EADD4E8A1FA9}">
      <dgm:prSet phldrT="[Text]" custT="1"/>
      <dgm:spPr/>
      <dgm:t>
        <a:bodyPr/>
        <a:lstStyle/>
        <a:p>
          <a:r>
            <a:rPr lang="en-US" sz="2000" dirty="0" smtClean="0"/>
            <a:t>23-26</a:t>
          </a:r>
          <a:endParaRPr lang="en-US" sz="2000" dirty="0"/>
        </a:p>
      </dgm:t>
    </dgm:pt>
    <dgm:pt modelId="{B61E0325-AD04-3A41-9F71-37E0729CBA93}" type="parTrans" cxnId="{6CA45B2E-A821-5E4C-8D25-B2300420E481}">
      <dgm:prSet/>
      <dgm:spPr/>
      <dgm:t>
        <a:bodyPr/>
        <a:lstStyle/>
        <a:p>
          <a:endParaRPr lang="en-US"/>
        </a:p>
      </dgm:t>
    </dgm:pt>
    <dgm:pt modelId="{951B3607-04E8-A441-AE95-E0424A19C6A4}" type="sibTrans" cxnId="{6CA45B2E-A821-5E4C-8D25-B2300420E481}">
      <dgm:prSet/>
      <dgm:spPr/>
      <dgm:t>
        <a:bodyPr/>
        <a:lstStyle/>
        <a:p>
          <a:endParaRPr lang="en-US"/>
        </a:p>
      </dgm:t>
    </dgm:pt>
    <dgm:pt modelId="{7EFC0065-AB79-844C-ACF9-62D7E3F7174E}">
      <dgm:prSet custT="1"/>
      <dgm:spPr/>
      <dgm:t>
        <a:bodyPr/>
        <a:lstStyle/>
        <a:p>
          <a:r>
            <a:rPr lang="en-US" sz="2000" dirty="0" smtClean="0">
              <a:solidFill>
                <a:schemeClr val="tx1"/>
              </a:solidFill>
              <a:latin typeface="Arial" charset="0"/>
              <a:ea typeface="ＭＳ Ｐゴシック" charset="-128"/>
              <a:cs typeface="ＭＳ Ｐゴシック" charset="-128"/>
            </a:rPr>
            <a:t>Transfer care to adult medical home and/or specialists with transfer package</a:t>
          </a:r>
          <a:endParaRPr lang="en-US" sz="2000" dirty="0"/>
        </a:p>
      </dgm:t>
    </dgm:pt>
    <dgm:pt modelId="{D3FBDAE2-BB89-6948-9D11-EFFBB95F2AC1}" type="parTrans" cxnId="{621C25AF-4480-CE4E-BBAD-ABB255908664}">
      <dgm:prSet/>
      <dgm:spPr/>
      <dgm:t>
        <a:bodyPr/>
        <a:lstStyle/>
        <a:p>
          <a:endParaRPr lang="en-US"/>
        </a:p>
      </dgm:t>
    </dgm:pt>
    <dgm:pt modelId="{4BE6DD65-8584-1B41-9B5D-4CEABB1D5C25}" type="sibTrans" cxnId="{621C25AF-4480-CE4E-BBAD-ABB255908664}">
      <dgm:prSet/>
      <dgm:spPr/>
      <dgm:t>
        <a:bodyPr/>
        <a:lstStyle/>
        <a:p>
          <a:endParaRPr lang="en-US"/>
        </a:p>
      </dgm:t>
    </dgm:pt>
    <dgm:pt modelId="{901E9B59-CE6C-D547-B68C-71ECAF31C686}" type="pres">
      <dgm:prSet presAssocID="{0F6DD26C-8D80-7844-AF04-3DC4156FE81E}" presName="linearFlow" presStyleCnt="0">
        <dgm:presLayoutVars>
          <dgm:dir/>
          <dgm:animLvl val="lvl"/>
          <dgm:resizeHandles val="exact"/>
        </dgm:presLayoutVars>
      </dgm:prSet>
      <dgm:spPr/>
    </dgm:pt>
    <dgm:pt modelId="{B8AE319D-91D6-464D-88CF-5B9D43C31853}" type="pres">
      <dgm:prSet presAssocID="{6B9937BA-48C0-D545-B348-CEBE8F2CEDB9}" presName="composite" presStyleCnt="0"/>
      <dgm:spPr/>
    </dgm:pt>
    <dgm:pt modelId="{2B955D50-9A2D-C844-8C50-F42EF6EAD59E}" type="pres">
      <dgm:prSet presAssocID="{6B9937BA-48C0-D545-B348-CEBE8F2CEDB9}" presName="parentText" presStyleLbl="alignNode1" presStyleIdx="0" presStyleCnt="6">
        <dgm:presLayoutVars>
          <dgm:chMax val="1"/>
          <dgm:bulletEnabled val="1"/>
        </dgm:presLayoutVars>
      </dgm:prSet>
      <dgm:spPr/>
      <dgm:t>
        <a:bodyPr/>
        <a:lstStyle/>
        <a:p>
          <a:endParaRPr lang="en-US"/>
        </a:p>
      </dgm:t>
    </dgm:pt>
    <dgm:pt modelId="{26D101DB-2569-3949-9F50-F2CCC46F7518}" type="pres">
      <dgm:prSet presAssocID="{6B9937BA-48C0-D545-B348-CEBE8F2CEDB9}" presName="descendantText" presStyleLbl="alignAcc1" presStyleIdx="0" presStyleCnt="6">
        <dgm:presLayoutVars>
          <dgm:bulletEnabled val="1"/>
        </dgm:presLayoutVars>
      </dgm:prSet>
      <dgm:spPr/>
      <dgm:t>
        <a:bodyPr/>
        <a:lstStyle/>
        <a:p>
          <a:endParaRPr lang="en-US"/>
        </a:p>
      </dgm:t>
    </dgm:pt>
    <dgm:pt modelId="{24D71658-10DB-5B48-A8DE-541E63D0792D}" type="pres">
      <dgm:prSet presAssocID="{F4C29E75-BC1A-6D49-8ADF-B3F531C18E63}" presName="sp" presStyleCnt="0"/>
      <dgm:spPr/>
    </dgm:pt>
    <dgm:pt modelId="{B4093A9F-A0CA-734B-BC53-BF298D56131F}" type="pres">
      <dgm:prSet presAssocID="{53FD366E-BB05-A04C-8D44-383F726B3CDF}" presName="composite" presStyleCnt="0"/>
      <dgm:spPr/>
    </dgm:pt>
    <dgm:pt modelId="{7106B5C7-A8A2-8C4F-854D-383E6771522A}" type="pres">
      <dgm:prSet presAssocID="{53FD366E-BB05-A04C-8D44-383F726B3CDF}" presName="parentText" presStyleLbl="alignNode1" presStyleIdx="1" presStyleCnt="6">
        <dgm:presLayoutVars>
          <dgm:chMax val="1"/>
          <dgm:bulletEnabled val="1"/>
        </dgm:presLayoutVars>
      </dgm:prSet>
      <dgm:spPr/>
      <dgm:t>
        <a:bodyPr/>
        <a:lstStyle/>
        <a:p>
          <a:endParaRPr lang="en-US"/>
        </a:p>
      </dgm:t>
    </dgm:pt>
    <dgm:pt modelId="{E39C4628-CC92-AB4F-880F-6C4C8C9052B1}" type="pres">
      <dgm:prSet presAssocID="{53FD366E-BB05-A04C-8D44-383F726B3CDF}" presName="descendantText" presStyleLbl="alignAcc1" presStyleIdx="1" presStyleCnt="6">
        <dgm:presLayoutVars>
          <dgm:bulletEnabled val="1"/>
        </dgm:presLayoutVars>
      </dgm:prSet>
      <dgm:spPr/>
      <dgm:t>
        <a:bodyPr/>
        <a:lstStyle/>
        <a:p>
          <a:endParaRPr lang="en-US"/>
        </a:p>
      </dgm:t>
    </dgm:pt>
    <dgm:pt modelId="{D18C1732-ABF0-2241-86DF-5AEB210E16A6}" type="pres">
      <dgm:prSet presAssocID="{8BFD6F10-34E7-114E-AF52-90BAD754DD32}" presName="sp" presStyleCnt="0"/>
      <dgm:spPr/>
    </dgm:pt>
    <dgm:pt modelId="{8C243FCD-1D98-5D43-9B83-AFDC48194D3A}" type="pres">
      <dgm:prSet presAssocID="{BD810D8A-FB3E-6A4C-9C8A-91B51922C311}" presName="composite" presStyleCnt="0"/>
      <dgm:spPr/>
    </dgm:pt>
    <dgm:pt modelId="{2B2A7C13-9FE3-964E-9101-2226F6F84666}" type="pres">
      <dgm:prSet presAssocID="{BD810D8A-FB3E-6A4C-9C8A-91B51922C311}" presName="parentText" presStyleLbl="alignNode1" presStyleIdx="2" presStyleCnt="6">
        <dgm:presLayoutVars>
          <dgm:chMax val="1"/>
          <dgm:bulletEnabled val="1"/>
        </dgm:presLayoutVars>
      </dgm:prSet>
      <dgm:spPr/>
      <dgm:t>
        <a:bodyPr/>
        <a:lstStyle/>
        <a:p>
          <a:endParaRPr lang="en-US"/>
        </a:p>
      </dgm:t>
    </dgm:pt>
    <dgm:pt modelId="{1F921E82-6105-574A-987E-07381241A56B}" type="pres">
      <dgm:prSet presAssocID="{BD810D8A-FB3E-6A4C-9C8A-91B51922C311}" presName="descendantText" presStyleLbl="alignAcc1" presStyleIdx="2" presStyleCnt="6">
        <dgm:presLayoutVars>
          <dgm:bulletEnabled val="1"/>
        </dgm:presLayoutVars>
      </dgm:prSet>
      <dgm:spPr/>
      <dgm:t>
        <a:bodyPr/>
        <a:lstStyle/>
        <a:p>
          <a:endParaRPr lang="en-US"/>
        </a:p>
      </dgm:t>
    </dgm:pt>
    <dgm:pt modelId="{1BD08049-B2A6-8741-8713-5D9D7A084856}" type="pres">
      <dgm:prSet presAssocID="{B4D28F78-01D8-5D49-8095-69C8401CCCA2}" presName="sp" presStyleCnt="0"/>
      <dgm:spPr/>
    </dgm:pt>
    <dgm:pt modelId="{AFF3A632-2F67-B449-8ECB-677543E2CF83}" type="pres">
      <dgm:prSet presAssocID="{486F7FA0-333A-0C49-8819-17372C867501}" presName="composite" presStyleCnt="0"/>
      <dgm:spPr/>
    </dgm:pt>
    <dgm:pt modelId="{2FA890FA-A7AA-B046-A0AF-BE92E3B4F217}" type="pres">
      <dgm:prSet presAssocID="{486F7FA0-333A-0C49-8819-17372C867501}" presName="parentText" presStyleLbl="alignNode1" presStyleIdx="3" presStyleCnt="6">
        <dgm:presLayoutVars>
          <dgm:chMax val="1"/>
          <dgm:bulletEnabled val="1"/>
        </dgm:presLayoutVars>
      </dgm:prSet>
      <dgm:spPr/>
      <dgm:t>
        <a:bodyPr/>
        <a:lstStyle/>
        <a:p>
          <a:endParaRPr lang="en-US"/>
        </a:p>
      </dgm:t>
    </dgm:pt>
    <dgm:pt modelId="{9B73867F-FDF2-6040-BB16-3F9625FD0DD7}" type="pres">
      <dgm:prSet presAssocID="{486F7FA0-333A-0C49-8819-17372C867501}" presName="descendantText" presStyleLbl="alignAcc1" presStyleIdx="3" presStyleCnt="6">
        <dgm:presLayoutVars>
          <dgm:bulletEnabled val="1"/>
        </dgm:presLayoutVars>
      </dgm:prSet>
      <dgm:spPr/>
      <dgm:t>
        <a:bodyPr/>
        <a:lstStyle/>
        <a:p>
          <a:endParaRPr lang="en-US"/>
        </a:p>
      </dgm:t>
    </dgm:pt>
    <dgm:pt modelId="{1E4321F2-238B-B34F-9029-E7D2F841B425}" type="pres">
      <dgm:prSet presAssocID="{479099FB-0AFD-D24A-B9A9-0B9D7D845500}" presName="sp" presStyleCnt="0"/>
      <dgm:spPr/>
    </dgm:pt>
    <dgm:pt modelId="{8F4DFFD6-D60A-2042-AB16-DEC4C2BED106}" type="pres">
      <dgm:prSet presAssocID="{4897E6DE-A87A-5848-9013-43124C3D0A6B}" presName="composite" presStyleCnt="0"/>
      <dgm:spPr/>
    </dgm:pt>
    <dgm:pt modelId="{030A9602-1978-2D41-8521-BC5760D8DC80}" type="pres">
      <dgm:prSet presAssocID="{4897E6DE-A87A-5848-9013-43124C3D0A6B}" presName="parentText" presStyleLbl="alignNode1" presStyleIdx="4" presStyleCnt="6">
        <dgm:presLayoutVars>
          <dgm:chMax val="1"/>
          <dgm:bulletEnabled val="1"/>
        </dgm:presLayoutVars>
      </dgm:prSet>
      <dgm:spPr/>
      <dgm:t>
        <a:bodyPr/>
        <a:lstStyle/>
        <a:p>
          <a:endParaRPr lang="en-US"/>
        </a:p>
      </dgm:t>
    </dgm:pt>
    <dgm:pt modelId="{B83DE716-91F6-0643-A03A-7C64AEBC1CEE}" type="pres">
      <dgm:prSet presAssocID="{4897E6DE-A87A-5848-9013-43124C3D0A6B}" presName="descendantText" presStyleLbl="alignAcc1" presStyleIdx="4" presStyleCnt="6">
        <dgm:presLayoutVars>
          <dgm:bulletEnabled val="1"/>
        </dgm:presLayoutVars>
      </dgm:prSet>
      <dgm:spPr/>
      <dgm:t>
        <a:bodyPr/>
        <a:lstStyle/>
        <a:p>
          <a:endParaRPr lang="en-US"/>
        </a:p>
      </dgm:t>
    </dgm:pt>
    <dgm:pt modelId="{714E4861-D16C-374D-BEFF-440792139F07}" type="pres">
      <dgm:prSet presAssocID="{E0C41238-5184-D940-800A-0FA3F42FDB53}" presName="sp" presStyleCnt="0"/>
      <dgm:spPr/>
    </dgm:pt>
    <dgm:pt modelId="{162B1E02-4397-6A4B-9237-80CF085183D3}" type="pres">
      <dgm:prSet presAssocID="{A29570A5-7EA4-4548-863F-EADD4E8A1FA9}" presName="composite" presStyleCnt="0"/>
      <dgm:spPr/>
    </dgm:pt>
    <dgm:pt modelId="{1D724C33-05F5-4C49-9AB9-9EAB9E2AACB6}" type="pres">
      <dgm:prSet presAssocID="{A29570A5-7EA4-4548-863F-EADD4E8A1FA9}" presName="parentText" presStyleLbl="alignNode1" presStyleIdx="5" presStyleCnt="6">
        <dgm:presLayoutVars>
          <dgm:chMax val="1"/>
          <dgm:bulletEnabled val="1"/>
        </dgm:presLayoutVars>
      </dgm:prSet>
      <dgm:spPr/>
      <dgm:t>
        <a:bodyPr/>
        <a:lstStyle/>
        <a:p>
          <a:endParaRPr lang="en-US"/>
        </a:p>
      </dgm:t>
    </dgm:pt>
    <dgm:pt modelId="{6B583B1C-B03C-3341-B034-FC1E27DD86F7}" type="pres">
      <dgm:prSet presAssocID="{A29570A5-7EA4-4548-863F-EADD4E8A1FA9}" presName="descendantText" presStyleLbl="alignAcc1" presStyleIdx="5" presStyleCnt="6">
        <dgm:presLayoutVars>
          <dgm:bulletEnabled val="1"/>
        </dgm:presLayoutVars>
      </dgm:prSet>
      <dgm:spPr/>
      <dgm:t>
        <a:bodyPr/>
        <a:lstStyle/>
        <a:p>
          <a:endParaRPr lang="en-US"/>
        </a:p>
      </dgm:t>
    </dgm:pt>
  </dgm:ptLst>
  <dgm:cxnLst>
    <dgm:cxn modelId="{6CA45B2E-A821-5E4C-8D25-B2300420E481}" srcId="{0F6DD26C-8D80-7844-AF04-3DC4156FE81E}" destId="{A29570A5-7EA4-4548-863F-EADD4E8A1FA9}" srcOrd="5" destOrd="0" parTransId="{B61E0325-AD04-3A41-9F71-37E0729CBA93}" sibTransId="{951B3607-04E8-A441-AE95-E0424A19C6A4}"/>
    <dgm:cxn modelId="{D8E2A729-D6DD-1E40-82CF-18FE250A3252}" srcId="{A29570A5-7EA4-4548-863F-EADD4E8A1FA9}" destId="{340883E5-5134-BC43-A2A4-1ADC33A89220}" srcOrd="0" destOrd="0" parTransId="{D5F56BE6-D98B-F54F-953B-CE52451450F6}" sibTransId="{BAC8C625-E643-D44F-B427-557C4B817BD1}"/>
    <dgm:cxn modelId="{26A72B44-8A55-714A-954F-1D3BC122A346}" type="presOf" srcId="{C0253A04-0E9C-004D-90BE-02577A8E213A}" destId="{1F921E82-6105-574A-987E-07381241A56B}" srcOrd="0" destOrd="0" presId="urn:microsoft.com/office/officeart/2005/8/layout/chevron2"/>
    <dgm:cxn modelId="{05D3CBD0-102E-FC4C-8523-FCA1D2D6A854}" srcId="{0F6DD26C-8D80-7844-AF04-3DC4156FE81E}" destId="{53FD366E-BB05-A04C-8D44-383F726B3CDF}" srcOrd="1" destOrd="0" parTransId="{251449F5-8AB9-004F-9100-B46A869696E8}" sibTransId="{8BFD6F10-34E7-114E-AF52-90BAD754DD32}"/>
    <dgm:cxn modelId="{05B4275E-3503-984A-BFB5-21728D275D3C}" srcId="{53FD366E-BB05-A04C-8D44-383F726B3CDF}" destId="{D9B2328A-5567-8E4C-BDEA-6403A9A026EA}" srcOrd="0" destOrd="0" parTransId="{CD403121-64C5-4D42-91D9-4A747E5C3033}" sibTransId="{2DFE447B-0FAC-4C41-A49A-8AF6F0E8E91C}"/>
    <dgm:cxn modelId="{1498C884-3F33-5843-9343-C906AD05C750}" srcId="{486F7FA0-333A-0C49-8819-17372C867501}" destId="{35AE4ADE-2932-9646-91B3-E674D4FA1486}" srcOrd="0" destOrd="0" parTransId="{7E3661F6-4D5E-1A40-B7FB-F44E402029E2}" sibTransId="{5A748FF6-99FF-D947-B052-1B91B112C033}"/>
    <dgm:cxn modelId="{E1941B6D-3B13-1142-8CB6-544CC222CDC2}" type="presOf" srcId="{53FD366E-BB05-A04C-8D44-383F726B3CDF}" destId="{7106B5C7-A8A2-8C4F-854D-383E6771522A}" srcOrd="0" destOrd="0" presId="urn:microsoft.com/office/officeart/2005/8/layout/chevron2"/>
    <dgm:cxn modelId="{616E9962-1F3D-5E42-99CD-AADA21B52B11}" srcId="{6B9937BA-48C0-D545-B348-CEBE8F2CEDB9}" destId="{C9BEF430-6359-3044-89D0-B9CF48E79749}" srcOrd="0" destOrd="0" parTransId="{FB2DF16B-8BE7-9940-B62D-945F1468F06A}" sibTransId="{BFD70B6A-4EFA-544C-A067-EE824D1A8399}"/>
    <dgm:cxn modelId="{0709F637-6963-4F4B-A000-3A1264D3ECA3}" type="presOf" srcId="{A29570A5-7EA4-4548-863F-EADD4E8A1FA9}" destId="{1D724C33-05F5-4C49-9AB9-9EAB9E2AACB6}" srcOrd="0" destOrd="0" presId="urn:microsoft.com/office/officeart/2005/8/layout/chevron2"/>
    <dgm:cxn modelId="{C0608F4E-47BC-F949-AC0D-1F80154ADC58}" type="presOf" srcId="{4897E6DE-A87A-5848-9013-43124C3D0A6B}" destId="{030A9602-1978-2D41-8521-BC5760D8DC80}" srcOrd="0" destOrd="0" presId="urn:microsoft.com/office/officeart/2005/8/layout/chevron2"/>
    <dgm:cxn modelId="{2192A1EC-375B-744C-936F-D2D77224821B}" type="presOf" srcId="{C9BEF430-6359-3044-89D0-B9CF48E79749}" destId="{26D101DB-2569-3949-9F50-F2CCC46F7518}" srcOrd="0" destOrd="0" presId="urn:microsoft.com/office/officeart/2005/8/layout/chevron2"/>
    <dgm:cxn modelId="{B69FD20D-5222-5546-B7CE-641DEC53E6CC}" srcId="{0F6DD26C-8D80-7844-AF04-3DC4156FE81E}" destId="{6B9937BA-48C0-D545-B348-CEBE8F2CEDB9}" srcOrd="0" destOrd="0" parTransId="{30D223EB-1BE3-FF41-863F-98EC350EA0E3}" sibTransId="{F4C29E75-BC1A-6D49-8ADF-B3F531C18E63}"/>
    <dgm:cxn modelId="{31D3B2E6-F9F7-2E41-B7A3-13A4D8833750}" srcId="{BD810D8A-FB3E-6A4C-9C8A-91B51922C311}" destId="{C0253A04-0E9C-004D-90BE-02577A8E213A}" srcOrd="0" destOrd="0" parTransId="{191B7D76-AB83-9D47-A9BC-4A3010196C14}" sibTransId="{7E31E624-5731-0E41-BB4E-FAC4ECB66466}"/>
    <dgm:cxn modelId="{BF786069-CA33-E543-8E54-1759F760288D}" type="presOf" srcId="{486F7FA0-333A-0C49-8819-17372C867501}" destId="{2FA890FA-A7AA-B046-A0AF-BE92E3B4F217}" srcOrd="0" destOrd="0" presId="urn:microsoft.com/office/officeart/2005/8/layout/chevron2"/>
    <dgm:cxn modelId="{D44D8CC0-05FA-3A45-B030-5DA5734B1113}" type="presOf" srcId="{340883E5-5134-BC43-A2A4-1ADC33A89220}" destId="{6B583B1C-B03C-3341-B034-FC1E27DD86F7}" srcOrd="0" destOrd="0" presId="urn:microsoft.com/office/officeart/2005/8/layout/chevron2"/>
    <dgm:cxn modelId="{045815E0-9F4A-5C49-866C-B63149EB1E64}" type="presOf" srcId="{BD810D8A-FB3E-6A4C-9C8A-91B51922C311}" destId="{2B2A7C13-9FE3-964E-9101-2226F6F84666}" srcOrd="0" destOrd="0" presId="urn:microsoft.com/office/officeart/2005/8/layout/chevron2"/>
    <dgm:cxn modelId="{06A8624A-4050-3E4A-A899-7F8D9B761527}" type="presOf" srcId="{35AE4ADE-2932-9646-91B3-E674D4FA1486}" destId="{9B73867F-FDF2-6040-BB16-3F9625FD0DD7}" srcOrd="0" destOrd="0" presId="urn:microsoft.com/office/officeart/2005/8/layout/chevron2"/>
    <dgm:cxn modelId="{A1004C5E-37F2-0042-816B-2EDB3A76F141}" type="presOf" srcId="{D9B2328A-5567-8E4C-BDEA-6403A9A026EA}" destId="{E39C4628-CC92-AB4F-880F-6C4C8C9052B1}" srcOrd="0" destOrd="0" presId="urn:microsoft.com/office/officeart/2005/8/layout/chevron2"/>
    <dgm:cxn modelId="{621C25AF-4480-CE4E-BBAD-ABB255908664}" srcId="{4897E6DE-A87A-5848-9013-43124C3D0A6B}" destId="{7EFC0065-AB79-844C-ACF9-62D7E3F7174E}" srcOrd="0" destOrd="0" parTransId="{D3FBDAE2-BB89-6948-9D11-EFFBB95F2AC1}" sibTransId="{4BE6DD65-8584-1B41-9B5D-4CEABB1D5C25}"/>
    <dgm:cxn modelId="{529DB67D-6C85-C842-AF22-37E5A8D5457D}" type="presOf" srcId="{6B9937BA-48C0-D545-B348-CEBE8F2CEDB9}" destId="{2B955D50-9A2D-C844-8C50-F42EF6EAD59E}" srcOrd="0" destOrd="0" presId="urn:microsoft.com/office/officeart/2005/8/layout/chevron2"/>
    <dgm:cxn modelId="{8DC2DB5D-59A0-4C4E-B9CB-00F3A1E35BE1}" srcId="{0F6DD26C-8D80-7844-AF04-3DC4156FE81E}" destId="{4897E6DE-A87A-5848-9013-43124C3D0A6B}" srcOrd="4" destOrd="0" parTransId="{50770724-7D6A-0C46-9C2F-F6960C473435}" sibTransId="{E0C41238-5184-D940-800A-0FA3F42FDB53}"/>
    <dgm:cxn modelId="{66104F2B-607D-C84E-A489-5C0E3626312F}" srcId="{0F6DD26C-8D80-7844-AF04-3DC4156FE81E}" destId="{486F7FA0-333A-0C49-8819-17372C867501}" srcOrd="3" destOrd="0" parTransId="{2F7840D1-B596-674C-9C15-9533ADD17166}" sibTransId="{479099FB-0AFD-D24A-B9A9-0B9D7D845500}"/>
    <dgm:cxn modelId="{DFB30B35-E6C6-8148-B220-78DC9DD2021D}" type="presOf" srcId="{7EFC0065-AB79-844C-ACF9-62D7E3F7174E}" destId="{B83DE716-91F6-0643-A03A-7C64AEBC1CEE}" srcOrd="0" destOrd="0" presId="urn:microsoft.com/office/officeart/2005/8/layout/chevron2"/>
    <dgm:cxn modelId="{FA0FD01D-6A78-D342-AAF8-CD6366806AE5}" srcId="{0F6DD26C-8D80-7844-AF04-3DC4156FE81E}" destId="{BD810D8A-FB3E-6A4C-9C8A-91B51922C311}" srcOrd="2" destOrd="0" parTransId="{F158DF16-1026-B945-9C1D-F8B8FE79206D}" sibTransId="{B4D28F78-01D8-5D49-8095-69C8401CCCA2}"/>
    <dgm:cxn modelId="{A07763E2-E403-C549-9898-3FE18AFB7287}" type="presOf" srcId="{0F6DD26C-8D80-7844-AF04-3DC4156FE81E}" destId="{901E9B59-CE6C-D547-B68C-71ECAF31C686}" srcOrd="0" destOrd="0" presId="urn:microsoft.com/office/officeart/2005/8/layout/chevron2"/>
    <dgm:cxn modelId="{907233C9-20DF-1149-B5AD-9CA472D83009}" type="presParOf" srcId="{901E9B59-CE6C-D547-B68C-71ECAF31C686}" destId="{B8AE319D-91D6-464D-88CF-5B9D43C31853}" srcOrd="0" destOrd="0" presId="urn:microsoft.com/office/officeart/2005/8/layout/chevron2"/>
    <dgm:cxn modelId="{6DC48EBE-5C40-D640-B1CF-F2C511426D6E}" type="presParOf" srcId="{B8AE319D-91D6-464D-88CF-5B9D43C31853}" destId="{2B955D50-9A2D-C844-8C50-F42EF6EAD59E}" srcOrd="0" destOrd="0" presId="urn:microsoft.com/office/officeart/2005/8/layout/chevron2"/>
    <dgm:cxn modelId="{61FA5D68-469A-F247-89DE-5D52303AAD89}" type="presParOf" srcId="{B8AE319D-91D6-464D-88CF-5B9D43C31853}" destId="{26D101DB-2569-3949-9F50-F2CCC46F7518}" srcOrd="1" destOrd="0" presId="urn:microsoft.com/office/officeart/2005/8/layout/chevron2"/>
    <dgm:cxn modelId="{C21E17E7-C6A8-6B49-A37A-5B6E529F113E}" type="presParOf" srcId="{901E9B59-CE6C-D547-B68C-71ECAF31C686}" destId="{24D71658-10DB-5B48-A8DE-541E63D0792D}" srcOrd="1" destOrd="0" presId="urn:microsoft.com/office/officeart/2005/8/layout/chevron2"/>
    <dgm:cxn modelId="{2A70DD44-8FE5-F341-A905-F50911B0CF40}" type="presParOf" srcId="{901E9B59-CE6C-D547-B68C-71ECAF31C686}" destId="{B4093A9F-A0CA-734B-BC53-BF298D56131F}" srcOrd="2" destOrd="0" presId="urn:microsoft.com/office/officeart/2005/8/layout/chevron2"/>
    <dgm:cxn modelId="{677336BB-074A-8C45-9B3D-BE7AF9E4E483}" type="presParOf" srcId="{B4093A9F-A0CA-734B-BC53-BF298D56131F}" destId="{7106B5C7-A8A2-8C4F-854D-383E6771522A}" srcOrd="0" destOrd="0" presId="urn:microsoft.com/office/officeart/2005/8/layout/chevron2"/>
    <dgm:cxn modelId="{33911D81-CE9D-4F41-86FF-A84AE19A53C4}" type="presParOf" srcId="{B4093A9F-A0CA-734B-BC53-BF298D56131F}" destId="{E39C4628-CC92-AB4F-880F-6C4C8C9052B1}" srcOrd="1" destOrd="0" presId="urn:microsoft.com/office/officeart/2005/8/layout/chevron2"/>
    <dgm:cxn modelId="{A16B364C-9FD0-AF4B-A1E6-C6D538C91794}" type="presParOf" srcId="{901E9B59-CE6C-D547-B68C-71ECAF31C686}" destId="{D18C1732-ABF0-2241-86DF-5AEB210E16A6}" srcOrd="3" destOrd="0" presId="urn:microsoft.com/office/officeart/2005/8/layout/chevron2"/>
    <dgm:cxn modelId="{99B1765B-56CF-D045-93CA-C98C57C44CE7}" type="presParOf" srcId="{901E9B59-CE6C-D547-B68C-71ECAF31C686}" destId="{8C243FCD-1D98-5D43-9B83-AFDC48194D3A}" srcOrd="4" destOrd="0" presId="urn:microsoft.com/office/officeart/2005/8/layout/chevron2"/>
    <dgm:cxn modelId="{A3C016A1-7C0A-794D-A6D5-C24D8C22790A}" type="presParOf" srcId="{8C243FCD-1D98-5D43-9B83-AFDC48194D3A}" destId="{2B2A7C13-9FE3-964E-9101-2226F6F84666}" srcOrd="0" destOrd="0" presId="urn:microsoft.com/office/officeart/2005/8/layout/chevron2"/>
    <dgm:cxn modelId="{80C89A66-7656-B541-A97C-501947AFF248}" type="presParOf" srcId="{8C243FCD-1D98-5D43-9B83-AFDC48194D3A}" destId="{1F921E82-6105-574A-987E-07381241A56B}" srcOrd="1" destOrd="0" presId="urn:microsoft.com/office/officeart/2005/8/layout/chevron2"/>
    <dgm:cxn modelId="{46E63268-6671-A44A-9006-D7EAEEB0AC5A}" type="presParOf" srcId="{901E9B59-CE6C-D547-B68C-71ECAF31C686}" destId="{1BD08049-B2A6-8741-8713-5D9D7A084856}" srcOrd="5" destOrd="0" presId="urn:microsoft.com/office/officeart/2005/8/layout/chevron2"/>
    <dgm:cxn modelId="{D74578B3-DB8D-C140-838C-17CF95B29BB6}" type="presParOf" srcId="{901E9B59-CE6C-D547-B68C-71ECAF31C686}" destId="{AFF3A632-2F67-B449-8ECB-677543E2CF83}" srcOrd="6" destOrd="0" presId="urn:microsoft.com/office/officeart/2005/8/layout/chevron2"/>
    <dgm:cxn modelId="{557C419C-485A-8A49-A272-E3C355991C19}" type="presParOf" srcId="{AFF3A632-2F67-B449-8ECB-677543E2CF83}" destId="{2FA890FA-A7AA-B046-A0AF-BE92E3B4F217}" srcOrd="0" destOrd="0" presId="urn:microsoft.com/office/officeart/2005/8/layout/chevron2"/>
    <dgm:cxn modelId="{48C1CF3E-73E0-6F4C-AC94-8AEBE1695076}" type="presParOf" srcId="{AFF3A632-2F67-B449-8ECB-677543E2CF83}" destId="{9B73867F-FDF2-6040-BB16-3F9625FD0DD7}" srcOrd="1" destOrd="0" presId="urn:microsoft.com/office/officeart/2005/8/layout/chevron2"/>
    <dgm:cxn modelId="{579082C5-AD0D-E743-A736-A6C932A1D767}" type="presParOf" srcId="{901E9B59-CE6C-D547-B68C-71ECAF31C686}" destId="{1E4321F2-238B-B34F-9029-E7D2F841B425}" srcOrd="7" destOrd="0" presId="urn:microsoft.com/office/officeart/2005/8/layout/chevron2"/>
    <dgm:cxn modelId="{DFF56133-9E84-5248-A2D2-E400839DB6B5}" type="presParOf" srcId="{901E9B59-CE6C-D547-B68C-71ECAF31C686}" destId="{8F4DFFD6-D60A-2042-AB16-DEC4C2BED106}" srcOrd="8" destOrd="0" presId="urn:microsoft.com/office/officeart/2005/8/layout/chevron2"/>
    <dgm:cxn modelId="{DA28766F-83DC-E249-9A56-A8C8BDA55FB1}" type="presParOf" srcId="{8F4DFFD6-D60A-2042-AB16-DEC4C2BED106}" destId="{030A9602-1978-2D41-8521-BC5760D8DC80}" srcOrd="0" destOrd="0" presId="urn:microsoft.com/office/officeart/2005/8/layout/chevron2"/>
    <dgm:cxn modelId="{DE58160C-D410-6C45-80BF-261751232A06}" type="presParOf" srcId="{8F4DFFD6-D60A-2042-AB16-DEC4C2BED106}" destId="{B83DE716-91F6-0643-A03A-7C64AEBC1CEE}" srcOrd="1" destOrd="0" presId="urn:microsoft.com/office/officeart/2005/8/layout/chevron2"/>
    <dgm:cxn modelId="{2259A183-9585-3F48-87A4-D60E5AE86404}" type="presParOf" srcId="{901E9B59-CE6C-D547-B68C-71ECAF31C686}" destId="{714E4861-D16C-374D-BEFF-440792139F07}" srcOrd="9" destOrd="0" presId="urn:microsoft.com/office/officeart/2005/8/layout/chevron2"/>
    <dgm:cxn modelId="{82538442-9019-704B-8487-37850CF18DE2}" type="presParOf" srcId="{901E9B59-CE6C-D547-B68C-71ECAF31C686}" destId="{162B1E02-4397-6A4B-9237-80CF085183D3}" srcOrd="10" destOrd="0" presId="urn:microsoft.com/office/officeart/2005/8/layout/chevron2"/>
    <dgm:cxn modelId="{CC0FDAD4-1BA3-134A-A48D-1923B153DC33}" type="presParOf" srcId="{162B1E02-4397-6A4B-9237-80CF085183D3}" destId="{1D724C33-05F5-4C49-9AB9-9EAB9E2AACB6}" srcOrd="0" destOrd="0" presId="urn:microsoft.com/office/officeart/2005/8/layout/chevron2"/>
    <dgm:cxn modelId="{F3E31655-165D-7545-898D-1FE6F885316A}" type="presParOf" srcId="{162B1E02-4397-6A4B-9237-80CF085183D3}" destId="{6B583B1C-B03C-3341-B034-FC1E27DD86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8AA94-893E-E246-9257-FA0F7A01CF3C}" type="doc">
      <dgm:prSet loTypeId="urn:microsoft.com/office/officeart/2005/8/layout/default" loCatId="" qsTypeId="urn:microsoft.com/office/officeart/2005/8/quickstyle/simple2" qsCatId="simple" csTypeId="urn:microsoft.com/office/officeart/2005/8/colors/colorful4" csCatId="colorful" phldr="1"/>
      <dgm:spPr/>
      <dgm:t>
        <a:bodyPr/>
        <a:lstStyle/>
        <a:p>
          <a:endParaRPr lang="en-US"/>
        </a:p>
      </dgm:t>
    </dgm:pt>
    <dgm:pt modelId="{F1C90084-0EC9-1A4D-8F4A-BF1F157D7601}">
      <dgm:prSet/>
      <dgm:spPr/>
      <dgm:t>
        <a:bodyPr/>
        <a:lstStyle/>
        <a:p>
          <a:pPr rtl="0"/>
          <a:r>
            <a:rPr lang="en-US" dirty="0" smtClean="0"/>
            <a:t>GIM</a:t>
          </a:r>
        </a:p>
        <a:p>
          <a:pPr rtl="0"/>
          <a:r>
            <a:rPr lang="en-US" dirty="0" smtClean="0"/>
            <a:t>I/DD, Physical disabilities</a:t>
          </a:r>
          <a:endParaRPr lang="en-US" dirty="0"/>
        </a:p>
      </dgm:t>
    </dgm:pt>
    <dgm:pt modelId="{B7970603-CB29-BF4F-BF93-7D5D377EB8BE}" type="parTrans" cxnId="{BB087FF2-6D35-D74F-A085-519083112E0D}">
      <dgm:prSet/>
      <dgm:spPr/>
      <dgm:t>
        <a:bodyPr/>
        <a:lstStyle/>
        <a:p>
          <a:endParaRPr lang="en-US"/>
        </a:p>
      </dgm:t>
    </dgm:pt>
    <dgm:pt modelId="{F249E6CF-54D0-434C-AA39-F813D8E3D5D6}" type="sibTrans" cxnId="{BB087FF2-6D35-D74F-A085-519083112E0D}">
      <dgm:prSet/>
      <dgm:spPr/>
      <dgm:t>
        <a:bodyPr/>
        <a:lstStyle/>
        <a:p>
          <a:endParaRPr lang="en-US"/>
        </a:p>
      </dgm:t>
    </dgm:pt>
    <dgm:pt modelId="{8329263C-2654-1041-A983-36FABE5FD874}">
      <dgm:prSet/>
      <dgm:spPr/>
      <dgm:t>
        <a:bodyPr/>
        <a:lstStyle/>
        <a:p>
          <a:pPr rtl="0"/>
          <a:r>
            <a:rPr lang="en-US" dirty="0" smtClean="0"/>
            <a:t>Cardiology</a:t>
          </a:r>
        </a:p>
        <a:p>
          <a:pPr rtl="0"/>
          <a:r>
            <a:rPr lang="en-US" dirty="0" smtClean="0"/>
            <a:t>Congenital heart disease</a:t>
          </a:r>
          <a:endParaRPr lang="en-US" dirty="0"/>
        </a:p>
      </dgm:t>
    </dgm:pt>
    <dgm:pt modelId="{B02318D9-FC46-0240-8304-725512AA0ABD}" type="parTrans" cxnId="{69B95169-562D-674C-A562-C1E7145E40A2}">
      <dgm:prSet/>
      <dgm:spPr/>
      <dgm:t>
        <a:bodyPr/>
        <a:lstStyle/>
        <a:p>
          <a:endParaRPr lang="en-US"/>
        </a:p>
      </dgm:t>
    </dgm:pt>
    <dgm:pt modelId="{0FC85435-F282-2E4B-9E04-56D7643BF4E3}" type="sibTrans" cxnId="{69B95169-562D-674C-A562-C1E7145E40A2}">
      <dgm:prSet/>
      <dgm:spPr/>
      <dgm:t>
        <a:bodyPr/>
        <a:lstStyle/>
        <a:p>
          <a:endParaRPr lang="en-US"/>
        </a:p>
      </dgm:t>
    </dgm:pt>
    <dgm:pt modelId="{31A0D4C3-F6BF-8944-9B95-3745C8A2213F}">
      <dgm:prSet/>
      <dgm:spPr/>
      <dgm:t>
        <a:bodyPr/>
        <a:lstStyle/>
        <a:p>
          <a:pPr rtl="0"/>
          <a:r>
            <a:rPr lang="en-US" dirty="0" smtClean="0"/>
            <a:t>Endocrinology</a:t>
          </a:r>
        </a:p>
        <a:p>
          <a:pPr rtl="0"/>
          <a:r>
            <a:rPr lang="en-US" dirty="0" smtClean="0"/>
            <a:t>Type 1 DM, Turner, GH </a:t>
          </a:r>
          <a:r>
            <a:rPr lang="en-US" dirty="0" err="1" smtClean="0"/>
            <a:t>def</a:t>
          </a:r>
          <a:endParaRPr lang="en-US" dirty="0"/>
        </a:p>
      </dgm:t>
    </dgm:pt>
    <dgm:pt modelId="{8311A963-6578-CA40-B68A-8E3D2AB69151}" type="parTrans" cxnId="{78E39274-20AA-FF4C-9226-B716E392A3EA}">
      <dgm:prSet/>
      <dgm:spPr/>
      <dgm:t>
        <a:bodyPr/>
        <a:lstStyle/>
        <a:p>
          <a:endParaRPr lang="en-US"/>
        </a:p>
      </dgm:t>
    </dgm:pt>
    <dgm:pt modelId="{50B7769E-C08B-B749-A80F-060914476DE4}" type="sibTrans" cxnId="{78E39274-20AA-FF4C-9226-B716E392A3EA}">
      <dgm:prSet/>
      <dgm:spPr/>
      <dgm:t>
        <a:bodyPr/>
        <a:lstStyle/>
        <a:p>
          <a:endParaRPr lang="en-US"/>
        </a:p>
      </dgm:t>
    </dgm:pt>
    <dgm:pt modelId="{8C8C5E62-F7AF-DE44-A4E8-0CC4208BE7EB}">
      <dgm:prSet/>
      <dgm:spPr/>
      <dgm:t>
        <a:bodyPr/>
        <a:lstStyle/>
        <a:p>
          <a:pPr rtl="0"/>
          <a:r>
            <a:rPr lang="en-US" dirty="0" smtClean="0"/>
            <a:t>GI                    </a:t>
          </a:r>
        </a:p>
        <a:p>
          <a:pPr rtl="0"/>
          <a:r>
            <a:rPr lang="en-US" dirty="0" smtClean="0"/>
            <a:t>IBD</a:t>
          </a:r>
          <a:endParaRPr lang="en-US" dirty="0"/>
        </a:p>
      </dgm:t>
    </dgm:pt>
    <dgm:pt modelId="{918926C1-51CE-834D-8204-499C533779FD}" type="parTrans" cxnId="{2F93D1E3-1C16-A342-ABCA-D6FEEE85C812}">
      <dgm:prSet/>
      <dgm:spPr/>
      <dgm:t>
        <a:bodyPr/>
        <a:lstStyle/>
        <a:p>
          <a:endParaRPr lang="en-US"/>
        </a:p>
      </dgm:t>
    </dgm:pt>
    <dgm:pt modelId="{A1125F1E-46D7-594C-9BBA-ECCB3709404E}" type="sibTrans" cxnId="{2F93D1E3-1C16-A342-ABCA-D6FEEE85C812}">
      <dgm:prSet/>
      <dgm:spPr/>
      <dgm:t>
        <a:bodyPr/>
        <a:lstStyle/>
        <a:p>
          <a:endParaRPr lang="en-US"/>
        </a:p>
      </dgm:t>
    </dgm:pt>
    <dgm:pt modelId="{23A230D0-9172-1C45-AD4F-23616C30DDA6}">
      <dgm:prSet/>
      <dgm:spPr/>
      <dgm:t>
        <a:bodyPr/>
        <a:lstStyle/>
        <a:p>
          <a:pPr rtl="0"/>
          <a:r>
            <a:rPr lang="en-US" dirty="0" smtClean="0"/>
            <a:t>Hematology</a:t>
          </a:r>
        </a:p>
        <a:p>
          <a:pPr rtl="0"/>
          <a:r>
            <a:rPr lang="en-US" dirty="0" smtClean="0"/>
            <a:t>SCD, Hemophilia</a:t>
          </a:r>
          <a:endParaRPr lang="en-US" dirty="0"/>
        </a:p>
      </dgm:t>
    </dgm:pt>
    <dgm:pt modelId="{AB24AB20-D1DE-CB4F-BD9E-3CECE4AE9BBE}" type="parTrans" cxnId="{03238DC5-9E6E-634C-B4E4-8C8D7CDFB3D7}">
      <dgm:prSet/>
      <dgm:spPr/>
      <dgm:t>
        <a:bodyPr/>
        <a:lstStyle/>
        <a:p>
          <a:endParaRPr lang="en-US"/>
        </a:p>
      </dgm:t>
    </dgm:pt>
    <dgm:pt modelId="{0A5E7EBF-0493-2D4C-993B-9888AD772B40}" type="sibTrans" cxnId="{03238DC5-9E6E-634C-B4E4-8C8D7CDFB3D7}">
      <dgm:prSet/>
      <dgm:spPr/>
      <dgm:t>
        <a:bodyPr/>
        <a:lstStyle/>
        <a:p>
          <a:endParaRPr lang="en-US"/>
        </a:p>
      </dgm:t>
    </dgm:pt>
    <dgm:pt modelId="{3CEB1338-548B-C648-A3F2-5FA0B32C1C99}">
      <dgm:prSet/>
      <dgm:spPr/>
      <dgm:t>
        <a:bodyPr/>
        <a:lstStyle/>
        <a:p>
          <a:pPr rtl="0"/>
          <a:r>
            <a:rPr lang="en-US" dirty="0" smtClean="0"/>
            <a:t>Nephrology </a:t>
          </a:r>
        </a:p>
        <a:p>
          <a:pPr rtl="0"/>
          <a:r>
            <a:rPr lang="en-US" dirty="0" smtClean="0"/>
            <a:t>ESRD</a:t>
          </a:r>
          <a:endParaRPr lang="en-US" dirty="0"/>
        </a:p>
      </dgm:t>
    </dgm:pt>
    <dgm:pt modelId="{1EFB8C0C-E566-B14C-888C-D3020833ECB6}" type="parTrans" cxnId="{31BE77F3-7863-3C46-ADB8-E9DECB50BD2F}">
      <dgm:prSet/>
      <dgm:spPr/>
      <dgm:t>
        <a:bodyPr/>
        <a:lstStyle/>
        <a:p>
          <a:endParaRPr lang="en-US"/>
        </a:p>
      </dgm:t>
    </dgm:pt>
    <dgm:pt modelId="{1441968A-0AA7-2140-AEA4-50F9DA60A5F5}" type="sibTrans" cxnId="{31BE77F3-7863-3C46-ADB8-E9DECB50BD2F}">
      <dgm:prSet/>
      <dgm:spPr/>
      <dgm:t>
        <a:bodyPr/>
        <a:lstStyle/>
        <a:p>
          <a:endParaRPr lang="en-US"/>
        </a:p>
      </dgm:t>
    </dgm:pt>
    <dgm:pt modelId="{15F34BF0-2C04-2345-A446-81CCB4489174}">
      <dgm:prSet/>
      <dgm:spPr/>
      <dgm:t>
        <a:bodyPr/>
        <a:lstStyle/>
        <a:p>
          <a:pPr rtl="0"/>
          <a:r>
            <a:rPr lang="en-US" dirty="0" smtClean="0"/>
            <a:t>Rheumatology</a:t>
          </a:r>
        </a:p>
        <a:p>
          <a:pPr rtl="0"/>
          <a:r>
            <a:rPr lang="en-US" dirty="0" smtClean="0"/>
            <a:t>JIA, SLE</a:t>
          </a:r>
          <a:endParaRPr lang="en-US" dirty="0"/>
        </a:p>
      </dgm:t>
    </dgm:pt>
    <dgm:pt modelId="{98A57C45-B3F6-DC4B-81F8-A83F7EF2AA26}" type="parTrans" cxnId="{83458B23-5AF7-C04E-90E2-99AC5815003E}">
      <dgm:prSet/>
      <dgm:spPr/>
      <dgm:t>
        <a:bodyPr/>
        <a:lstStyle/>
        <a:p>
          <a:endParaRPr lang="en-US"/>
        </a:p>
      </dgm:t>
    </dgm:pt>
    <dgm:pt modelId="{2D97BF88-D47D-744C-977B-32E5B3402A8E}" type="sibTrans" cxnId="{83458B23-5AF7-C04E-90E2-99AC5815003E}">
      <dgm:prSet/>
      <dgm:spPr/>
      <dgm:t>
        <a:bodyPr/>
        <a:lstStyle/>
        <a:p>
          <a:endParaRPr lang="en-US"/>
        </a:p>
      </dgm:t>
    </dgm:pt>
    <dgm:pt modelId="{AEE3583E-1B0D-BE4A-9077-32E99BFC8D2B}" type="pres">
      <dgm:prSet presAssocID="{0E68AA94-893E-E246-9257-FA0F7A01CF3C}" presName="diagram" presStyleCnt="0">
        <dgm:presLayoutVars>
          <dgm:dir/>
          <dgm:resizeHandles val="exact"/>
        </dgm:presLayoutVars>
      </dgm:prSet>
      <dgm:spPr/>
      <dgm:t>
        <a:bodyPr/>
        <a:lstStyle/>
        <a:p>
          <a:endParaRPr lang="en-US"/>
        </a:p>
      </dgm:t>
    </dgm:pt>
    <dgm:pt modelId="{D318B717-1A46-C349-B8D2-6378C47D09E3}" type="pres">
      <dgm:prSet presAssocID="{F1C90084-0EC9-1A4D-8F4A-BF1F157D7601}" presName="node" presStyleLbl="node1" presStyleIdx="0" presStyleCnt="7" custLinFactX="9971" custLinFactNeighborX="100000" custLinFactNeighborY="5461">
        <dgm:presLayoutVars>
          <dgm:bulletEnabled val="1"/>
        </dgm:presLayoutVars>
      </dgm:prSet>
      <dgm:spPr/>
      <dgm:t>
        <a:bodyPr/>
        <a:lstStyle/>
        <a:p>
          <a:endParaRPr lang="en-US"/>
        </a:p>
      </dgm:t>
    </dgm:pt>
    <dgm:pt modelId="{F5EA8BA6-2F99-094B-A13D-3072D2904A23}" type="pres">
      <dgm:prSet presAssocID="{F249E6CF-54D0-434C-AA39-F813D8E3D5D6}" presName="sibTrans" presStyleCnt="0"/>
      <dgm:spPr/>
    </dgm:pt>
    <dgm:pt modelId="{D834D066-CF82-9F48-9F07-F805631E81DF}" type="pres">
      <dgm:prSet presAssocID="{8329263C-2654-1041-A983-36FABE5FD874}" presName="node" presStyleLbl="node1" presStyleIdx="1" presStyleCnt="7" custLinFactX="-10094" custLinFactY="100000" custLinFactNeighborX="-100000" custLinFactNeighborY="127814">
        <dgm:presLayoutVars>
          <dgm:bulletEnabled val="1"/>
        </dgm:presLayoutVars>
      </dgm:prSet>
      <dgm:spPr/>
      <dgm:t>
        <a:bodyPr/>
        <a:lstStyle/>
        <a:p>
          <a:endParaRPr lang="en-US"/>
        </a:p>
      </dgm:t>
    </dgm:pt>
    <dgm:pt modelId="{FCE6FE30-9180-2D4D-9240-6CBDB58791E9}" type="pres">
      <dgm:prSet presAssocID="{0FC85435-F282-2E4B-9E04-56D7643BF4E3}" presName="sibTrans" presStyleCnt="0"/>
      <dgm:spPr/>
    </dgm:pt>
    <dgm:pt modelId="{7A23F144-13D1-FB46-AA30-D3818696C654}" type="pres">
      <dgm:prSet presAssocID="{31A0D4C3-F6BF-8944-9B95-3745C8A2213F}" presName="node" presStyleLbl="node1" presStyleIdx="2" presStyleCnt="7" custLinFactY="16637" custLinFactNeighborX="35" custLinFactNeighborY="100000">
        <dgm:presLayoutVars>
          <dgm:bulletEnabled val="1"/>
        </dgm:presLayoutVars>
      </dgm:prSet>
      <dgm:spPr/>
      <dgm:t>
        <a:bodyPr/>
        <a:lstStyle/>
        <a:p>
          <a:endParaRPr lang="en-US"/>
        </a:p>
      </dgm:t>
    </dgm:pt>
    <dgm:pt modelId="{D1F40CDF-4F8E-714F-96E5-4411726B9A10}" type="pres">
      <dgm:prSet presAssocID="{50B7769E-C08B-B749-A80F-060914476DE4}" presName="sibTrans" presStyleCnt="0"/>
      <dgm:spPr/>
    </dgm:pt>
    <dgm:pt modelId="{A942131C-15DF-5B47-AB9E-D63E544B532A}" type="pres">
      <dgm:prSet presAssocID="{8C8C5E62-F7AF-DE44-A4E8-0CC4208BE7EB}" presName="node" presStyleLbl="node1" presStyleIdx="3" presStyleCnt="7">
        <dgm:presLayoutVars>
          <dgm:bulletEnabled val="1"/>
        </dgm:presLayoutVars>
      </dgm:prSet>
      <dgm:spPr/>
      <dgm:t>
        <a:bodyPr/>
        <a:lstStyle/>
        <a:p>
          <a:endParaRPr lang="en-US"/>
        </a:p>
      </dgm:t>
    </dgm:pt>
    <dgm:pt modelId="{1D74BEDB-5E28-1B43-A095-830C263A8859}" type="pres">
      <dgm:prSet presAssocID="{A1125F1E-46D7-594C-9BBA-ECCB3709404E}" presName="sibTrans" presStyleCnt="0"/>
      <dgm:spPr/>
    </dgm:pt>
    <dgm:pt modelId="{D022AE9E-A845-1A48-931F-54F07EFF6B7C}" type="pres">
      <dgm:prSet presAssocID="{23A230D0-9172-1C45-AD4F-23616C30DDA6}" presName="node" presStyleLbl="node1" presStyleIdx="4" presStyleCnt="7">
        <dgm:presLayoutVars>
          <dgm:bulletEnabled val="1"/>
        </dgm:presLayoutVars>
      </dgm:prSet>
      <dgm:spPr/>
      <dgm:t>
        <a:bodyPr/>
        <a:lstStyle/>
        <a:p>
          <a:endParaRPr lang="en-US"/>
        </a:p>
      </dgm:t>
    </dgm:pt>
    <dgm:pt modelId="{FEA9C7D6-6871-9643-AA55-13D2D5D6AA36}" type="pres">
      <dgm:prSet presAssocID="{0A5E7EBF-0493-2D4C-993B-9888AD772B40}" presName="sibTrans" presStyleCnt="0"/>
      <dgm:spPr/>
    </dgm:pt>
    <dgm:pt modelId="{CFA015E7-B436-0947-8099-658EB715E320}" type="pres">
      <dgm:prSet presAssocID="{3CEB1338-548B-C648-A3F2-5FA0B32C1C99}" presName="node" presStyleLbl="node1" presStyleIdx="5" presStyleCnt="7" custLinFactY="16706" custLinFactNeighborX="35" custLinFactNeighborY="100000">
        <dgm:presLayoutVars>
          <dgm:bulletEnabled val="1"/>
        </dgm:presLayoutVars>
      </dgm:prSet>
      <dgm:spPr/>
      <dgm:t>
        <a:bodyPr/>
        <a:lstStyle/>
        <a:p>
          <a:endParaRPr lang="en-US"/>
        </a:p>
      </dgm:t>
    </dgm:pt>
    <dgm:pt modelId="{9E7F3B89-D7E2-5142-A14D-B13AEDD9F318}" type="pres">
      <dgm:prSet presAssocID="{1441968A-0AA7-2140-AEA4-50F9DA60A5F5}" presName="sibTrans" presStyleCnt="0"/>
      <dgm:spPr/>
    </dgm:pt>
    <dgm:pt modelId="{579705FD-4226-BC48-AD57-700E8A098BFA}" type="pres">
      <dgm:prSet presAssocID="{15F34BF0-2C04-2345-A446-81CCB4489174}" presName="node" presStyleLbl="node1" presStyleIdx="6" presStyleCnt="7">
        <dgm:presLayoutVars>
          <dgm:bulletEnabled val="1"/>
        </dgm:presLayoutVars>
      </dgm:prSet>
      <dgm:spPr/>
      <dgm:t>
        <a:bodyPr/>
        <a:lstStyle/>
        <a:p>
          <a:endParaRPr lang="en-US"/>
        </a:p>
      </dgm:t>
    </dgm:pt>
  </dgm:ptLst>
  <dgm:cxnLst>
    <dgm:cxn modelId="{D1AA3442-C2FD-7E46-AAA5-5754957D5BAE}" type="presOf" srcId="{8C8C5E62-F7AF-DE44-A4E8-0CC4208BE7EB}" destId="{A942131C-15DF-5B47-AB9E-D63E544B532A}" srcOrd="0" destOrd="0" presId="urn:microsoft.com/office/officeart/2005/8/layout/default"/>
    <dgm:cxn modelId="{9407CA64-EBDA-DA41-ABEA-11CBC8916E06}" type="presOf" srcId="{F1C90084-0EC9-1A4D-8F4A-BF1F157D7601}" destId="{D318B717-1A46-C349-B8D2-6378C47D09E3}" srcOrd="0" destOrd="0" presId="urn:microsoft.com/office/officeart/2005/8/layout/default"/>
    <dgm:cxn modelId="{69B95169-562D-674C-A562-C1E7145E40A2}" srcId="{0E68AA94-893E-E246-9257-FA0F7A01CF3C}" destId="{8329263C-2654-1041-A983-36FABE5FD874}" srcOrd="1" destOrd="0" parTransId="{B02318D9-FC46-0240-8304-725512AA0ABD}" sibTransId="{0FC85435-F282-2E4B-9E04-56D7643BF4E3}"/>
    <dgm:cxn modelId="{83458B23-5AF7-C04E-90E2-99AC5815003E}" srcId="{0E68AA94-893E-E246-9257-FA0F7A01CF3C}" destId="{15F34BF0-2C04-2345-A446-81CCB4489174}" srcOrd="6" destOrd="0" parTransId="{98A57C45-B3F6-DC4B-81F8-A83F7EF2AA26}" sibTransId="{2D97BF88-D47D-744C-977B-32E5B3402A8E}"/>
    <dgm:cxn modelId="{E469142C-4D58-A04A-B4A6-EDBFD9277137}" type="presOf" srcId="{3CEB1338-548B-C648-A3F2-5FA0B32C1C99}" destId="{CFA015E7-B436-0947-8099-658EB715E320}" srcOrd="0" destOrd="0" presId="urn:microsoft.com/office/officeart/2005/8/layout/default"/>
    <dgm:cxn modelId="{2F93D1E3-1C16-A342-ABCA-D6FEEE85C812}" srcId="{0E68AA94-893E-E246-9257-FA0F7A01CF3C}" destId="{8C8C5E62-F7AF-DE44-A4E8-0CC4208BE7EB}" srcOrd="3" destOrd="0" parTransId="{918926C1-51CE-834D-8204-499C533779FD}" sibTransId="{A1125F1E-46D7-594C-9BBA-ECCB3709404E}"/>
    <dgm:cxn modelId="{BB087FF2-6D35-D74F-A085-519083112E0D}" srcId="{0E68AA94-893E-E246-9257-FA0F7A01CF3C}" destId="{F1C90084-0EC9-1A4D-8F4A-BF1F157D7601}" srcOrd="0" destOrd="0" parTransId="{B7970603-CB29-BF4F-BF93-7D5D377EB8BE}" sibTransId="{F249E6CF-54D0-434C-AA39-F813D8E3D5D6}"/>
    <dgm:cxn modelId="{31BE77F3-7863-3C46-ADB8-E9DECB50BD2F}" srcId="{0E68AA94-893E-E246-9257-FA0F7A01CF3C}" destId="{3CEB1338-548B-C648-A3F2-5FA0B32C1C99}" srcOrd="5" destOrd="0" parTransId="{1EFB8C0C-E566-B14C-888C-D3020833ECB6}" sibTransId="{1441968A-0AA7-2140-AEA4-50F9DA60A5F5}"/>
    <dgm:cxn modelId="{78E39274-20AA-FF4C-9226-B716E392A3EA}" srcId="{0E68AA94-893E-E246-9257-FA0F7A01CF3C}" destId="{31A0D4C3-F6BF-8944-9B95-3745C8A2213F}" srcOrd="2" destOrd="0" parTransId="{8311A963-6578-CA40-B68A-8E3D2AB69151}" sibTransId="{50B7769E-C08B-B749-A80F-060914476DE4}"/>
    <dgm:cxn modelId="{03238DC5-9E6E-634C-B4E4-8C8D7CDFB3D7}" srcId="{0E68AA94-893E-E246-9257-FA0F7A01CF3C}" destId="{23A230D0-9172-1C45-AD4F-23616C30DDA6}" srcOrd="4" destOrd="0" parTransId="{AB24AB20-D1DE-CB4F-BD9E-3CECE4AE9BBE}" sibTransId="{0A5E7EBF-0493-2D4C-993B-9888AD772B40}"/>
    <dgm:cxn modelId="{09459CB8-3951-4741-8EFA-24CE54983419}" type="presOf" srcId="{23A230D0-9172-1C45-AD4F-23616C30DDA6}" destId="{D022AE9E-A845-1A48-931F-54F07EFF6B7C}" srcOrd="0" destOrd="0" presId="urn:microsoft.com/office/officeart/2005/8/layout/default"/>
    <dgm:cxn modelId="{364B9679-A418-1C4F-A7D9-E610C14A38E3}" type="presOf" srcId="{31A0D4C3-F6BF-8944-9B95-3745C8A2213F}" destId="{7A23F144-13D1-FB46-AA30-D3818696C654}" srcOrd="0" destOrd="0" presId="urn:microsoft.com/office/officeart/2005/8/layout/default"/>
    <dgm:cxn modelId="{515F058C-6029-DE41-93F0-A020CCBE72A2}" type="presOf" srcId="{0E68AA94-893E-E246-9257-FA0F7A01CF3C}" destId="{AEE3583E-1B0D-BE4A-9077-32E99BFC8D2B}" srcOrd="0" destOrd="0" presId="urn:microsoft.com/office/officeart/2005/8/layout/default"/>
    <dgm:cxn modelId="{B8309975-0E5A-B946-A3A2-BE6E01115FFA}" type="presOf" srcId="{8329263C-2654-1041-A983-36FABE5FD874}" destId="{D834D066-CF82-9F48-9F07-F805631E81DF}" srcOrd="0" destOrd="0" presId="urn:microsoft.com/office/officeart/2005/8/layout/default"/>
    <dgm:cxn modelId="{DA991FCC-5297-B74A-8A3C-7B0ED21AFFEA}" type="presOf" srcId="{15F34BF0-2C04-2345-A446-81CCB4489174}" destId="{579705FD-4226-BC48-AD57-700E8A098BFA}" srcOrd="0" destOrd="0" presId="urn:microsoft.com/office/officeart/2005/8/layout/default"/>
    <dgm:cxn modelId="{9EB772B8-23EF-A14A-91D2-478FC3A3EC4C}" type="presParOf" srcId="{AEE3583E-1B0D-BE4A-9077-32E99BFC8D2B}" destId="{D318B717-1A46-C349-B8D2-6378C47D09E3}" srcOrd="0" destOrd="0" presId="urn:microsoft.com/office/officeart/2005/8/layout/default"/>
    <dgm:cxn modelId="{7ED2BBAB-8F86-684E-8518-B1E6AF0532E1}" type="presParOf" srcId="{AEE3583E-1B0D-BE4A-9077-32E99BFC8D2B}" destId="{F5EA8BA6-2F99-094B-A13D-3072D2904A23}" srcOrd="1" destOrd="0" presId="urn:microsoft.com/office/officeart/2005/8/layout/default"/>
    <dgm:cxn modelId="{5D493FB5-1065-4047-9D68-FBD1AC26F7A2}" type="presParOf" srcId="{AEE3583E-1B0D-BE4A-9077-32E99BFC8D2B}" destId="{D834D066-CF82-9F48-9F07-F805631E81DF}" srcOrd="2" destOrd="0" presId="urn:microsoft.com/office/officeart/2005/8/layout/default"/>
    <dgm:cxn modelId="{9F03C2F1-5CEC-0C4D-B751-8C3B375AC72B}" type="presParOf" srcId="{AEE3583E-1B0D-BE4A-9077-32E99BFC8D2B}" destId="{FCE6FE30-9180-2D4D-9240-6CBDB58791E9}" srcOrd="3" destOrd="0" presId="urn:microsoft.com/office/officeart/2005/8/layout/default"/>
    <dgm:cxn modelId="{F4713F57-A63D-E84E-B0B5-174386C45BB6}" type="presParOf" srcId="{AEE3583E-1B0D-BE4A-9077-32E99BFC8D2B}" destId="{7A23F144-13D1-FB46-AA30-D3818696C654}" srcOrd="4" destOrd="0" presId="urn:microsoft.com/office/officeart/2005/8/layout/default"/>
    <dgm:cxn modelId="{9F43BABD-DCAB-3644-A898-5BF2B7F7B2C2}" type="presParOf" srcId="{AEE3583E-1B0D-BE4A-9077-32E99BFC8D2B}" destId="{D1F40CDF-4F8E-714F-96E5-4411726B9A10}" srcOrd="5" destOrd="0" presId="urn:microsoft.com/office/officeart/2005/8/layout/default"/>
    <dgm:cxn modelId="{7DA52122-9C76-1742-A535-A37B875E021B}" type="presParOf" srcId="{AEE3583E-1B0D-BE4A-9077-32E99BFC8D2B}" destId="{A942131C-15DF-5B47-AB9E-D63E544B532A}" srcOrd="6" destOrd="0" presId="urn:microsoft.com/office/officeart/2005/8/layout/default"/>
    <dgm:cxn modelId="{0F3ADF57-F53D-DB4D-8A91-3D4E5590202D}" type="presParOf" srcId="{AEE3583E-1B0D-BE4A-9077-32E99BFC8D2B}" destId="{1D74BEDB-5E28-1B43-A095-830C263A8859}" srcOrd="7" destOrd="0" presId="urn:microsoft.com/office/officeart/2005/8/layout/default"/>
    <dgm:cxn modelId="{A87C4C87-F35F-1B49-9098-55419331A8FD}" type="presParOf" srcId="{AEE3583E-1B0D-BE4A-9077-32E99BFC8D2B}" destId="{D022AE9E-A845-1A48-931F-54F07EFF6B7C}" srcOrd="8" destOrd="0" presId="urn:microsoft.com/office/officeart/2005/8/layout/default"/>
    <dgm:cxn modelId="{060A3FFA-D3AD-554E-9523-66F08C3AA346}" type="presParOf" srcId="{AEE3583E-1B0D-BE4A-9077-32E99BFC8D2B}" destId="{FEA9C7D6-6871-9643-AA55-13D2D5D6AA36}" srcOrd="9" destOrd="0" presId="urn:microsoft.com/office/officeart/2005/8/layout/default"/>
    <dgm:cxn modelId="{489F40E0-34FB-AA4A-8BCD-FA3B5653D20D}" type="presParOf" srcId="{AEE3583E-1B0D-BE4A-9077-32E99BFC8D2B}" destId="{CFA015E7-B436-0947-8099-658EB715E320}" srcOrd="10" destOrd="0" presId="urn:microsoft.com/office/officeart/2005/8/layout/default"/>
    <dgm:cxn modelId="{3EC53393-EC1E-0940-A1DE-C49342C14A37}" type="presParOf" srcId="{AEE3583E-1B0D-BE4A-9077-32E99BFC8D2B}" destId="{9E7F3B89-D7E2-5142-A14D-B13AEDD9F318}" srcOrd="11" destOrd="0" presId="urn:microsoft.com/office/officeart/2005/8/layout/default"/>
    <dgm:cxn modelId="{064F8526-2274-D648-AA4D-BEC6C1C010A4}" type="presParOf" srcId="{AEE3583E-1B0D-BE4A-9077-32E99BFC8D2B}" destId="{579705FD-4226-BC48-AD57-700E8A098BF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9A2F6-48CA-1D47-B538-4054298A51CB}">
      <dsp:nvSpPr>
        <dsp:cNvPr id="0" name=""/>
        <dsp:cNvSpPr/>
      </dsp:nvSpPr>
      <dsp:spPr>
        <a:xfrm>
          <a:off x="1024673" y="845257"/>
          <a:ext cx="5646852" cy="5646852"/>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E7838-359B-9D40-8F20-5AA781D1829C}">
      <dsp:nvSpPr>
        <dsp:cNvPr id="0" name=""/>
        <dsp:cNvSpPr/>
      </dsp:nvSpPr>
      <dsp:spPr>
        <a:xfrm>
          <a:off x="1024673" y="845257"/>
          <a:ext cx="5646852" cy="5646852"/>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DA9F80-8F27-ED4E-8A53-38E2457BA5A7}">
      <dsp:nvSpPr>
        <dsp:cNvPr id="0" name=""/>
        <dsp:cNvSpPr/>
      </dsp:nvSpPr>
      <dsp:spPr>
        <a:xfrm>
          <a:off x="1024673" y="845257"/>
          <a:ext cx="5646852" cy="5646852"/>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B01562-1CEB-F94D-B294-C2867782DA52}">
      <dsp:nvSpPr>
        <dsp:cNvPr id="0" name=""/>
        <dsp:cNvSpPr/>
      </dsp:nvSpPr>
      <dsp:spPr>
        <a:xfrm>
          <a:off x="1024673" y="845257"/>
          <a:ext cx="5646852" cy="5646852"/>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3C6B81-13BD-4848-A0E1-E5E2351F75AE}">
      <dsp:nvSpPr>
        <dsp:cNvPr id="0" name=""/>
        <dsp:cNvSpPr/>
      </dsp:nvSpPr>
      <dsp:spPr>
        <a:xfrm>
          <a:off x="1024673" y="845257"/>
          <a:ext cx="5646852" cy="5646852"/>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997764-B8A7-3B4C-9A0E-C2D6ADDE02D1}">
      <dsp:nvSpPr>
        <dsp:cNvPr id="0" name=""/>
        <dsp:cNvSpPr/>
      </dsp:nvSpPr>
      <dsp:spPr>
        <a:xfrm>
          <a:off x="2547863" y="2368447"/>
          <a:ext cx="2600473" cy="26004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Transition </a:t>
          </a:r>
          <a:endParaRPr lang="en-US" sz="3700" kern="1200" dirty="0"/>
        </a:p>
      </dsp:txBody>
      <dsp:txXfrm>
        <a:off x="2928693" y="2749277"/>
        <a:ext cx="1838813" cy="1838813"/>
      </dsp:txXfrm>
    </dsp:sp>
    <dsp:sp modelId="{F68E136D-4677-D446-A996-C73D293E5AF9}">
      <dsp:nvSpPr>
        <dsp:cNvPr id="0" name=""/>
        <dsp:cNvSpPr/>
      </dsp:nvSpPr>
      <dsp:spPr>
        <a:xfrm>
          <a:off x="2937934" y="623"/>
          <a:ext cx="1820331" cy="18203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Health Care </a:t>
          </a:r>
          <a:endParaRPr lang="en-US" sz="2200" kern="1200" dirty="0"/>
        </a:p>
      </dsp:txBody>
      <dsp:txXfrm>
        <a:off x="3204515" y="267204"/>
        <a:ext cx="1287169" cy="1287169"/>
      </dsp:txXfrm>
    </dsp:sp>
    <dsp:sp modelId="{87D3B069-F5C0-B34A-AF80-EFC6768E7841}">
      <dsp:nvSpPr>
        <dsp:cNvPr id="0" name=""/>
        <dsp:cNvSpPr/>
      </dsp:nvSpPr>
      <dsp:spPr>
        <a:xfrm>
          <a:off x="5560847" y="1906282"/>
          <a:ext cx="1820331" cy="18203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Education </a:t>
          </a:r>
          <a:endParaRPr lang="en-US" sz="2200" kern="1200" dirty="0"/>
        </a:p>
      </dsp:txBody>
      <dsp:txXfrm>
        <a:off x="5827428" y="2172863"/>
        <a:ext cx="1287169" cy="1287169"/>
      </dsp:txXfrm>
    </dsp:sp>
    <dsp:sp modelId="{EF596561-8BD9-9D4A-943B-9A50E0D9C6DB}">
      <dsp:nvSpPr>
        <dsp:cNvPr id="0" name=""/>
        <dsp:cNvSpPr/>
      </dsp:nvSpPr>
      <dsp:spPr>
        <a:xfrm>
          <a:off x="4558983" y="4989701"/>
          <a:ext cx="1820331" cy="18203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Vocation</a:t>
          </a:r>
          <a:endParaRPr lang="en-US" sz="2200" kern="1200" dirty="0"/>
        </a:p>
      </dsp:txBody>
      <dsp:txXfrm>
        <a:off x="4825564" y="5256282"/>
        <a:ext cx="1287169" cy="1287169"/>
      </dsp:txXfrm>
    </dsp:sp>
    <dsp:sp modelId="{9F89836A-F55A-3C43-B5E6-5131E8A397B2}">
      <dsp:nvSpPr>
        <dsp:cNvPr id="0" name=""/>
        <dsp:cNvSpPr/>
      </dsp:nvSpPr>
      <dsp:spPr>
        <a:xfrm>
          <a:off x="1316884" y="4989701"/>
          <a:ext cx="1820331" cy="18203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Housing</a:t>
          </a:r>
          <a:endParaRPr lang="en-US" sz="2200" kern="1200" dirty="0"/>
        </a:p>
      </dsp:txBody>
      <dsp:txXfrm>
        <a:off x="1583465" y="5256282"/>
        <a:ext cx="1287169" cy="1287169"/>
      </dsp:txXfrm>
    </dsp:sp>
    <dsp:sp modelId="{EAB9CCFB-2EE6-9A41-8D09-3A2F8EA073C0}">
      <dsp:nvSpPr>
        <dsp:cNvPr id="0" name=""/>
        <dsp:cNvSpPr/>
      </dsp:nvSpPr>
      <dsp:spPr>
        <a:xfrm>
          <a:off x="315020" y="1906282"/>
          <a:ext cx="1820331" cy="18203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Community</a:t>
          </a:r>
          <a:endParaRPr lang="en-US" sz="2200" kern="1200" dirty="0"/>
        </a:p>
      </dsp:txBody>
      <dsp:txXfrm>
        <a:off x="581601" y="2172863"/>
        <a:ext cx="1287169" cy="1287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55D50-9A2D-C844-8C50-F42EF6EAD59E}">
      <dsp:nvSpPr>
        <dsp:cNvPr id="0" name=""/>
        <dsp:cNvSpPr/>
      </dsp:nvSpPr>
      <dsp:spPr>
        <a:xfrm rot="5400000">
          <a:off x="-139713" y="142465"/>
          <a:ext cx="931423" cy="6519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12</a:t>
          </a:r>
        </a:p>
      </dsp:txBody>
      <dsp:txXfrm rot="-5400000">
        <a:off x="1" y="328749"/>
        <a:ext cx="651996" cy="279427"/>
      </dsp:txXfrm>
    </dsp:sp>
    <dsp:sp modelId="{26D101DB-2569-3949-9F50-F2CCC46F7518}">
      <dsp:nvSpPr>
        <dsp:cNvPr id="0" name=""/>
        <dsp:cNvSpPr/>
      </dsp:nvSpPr>
      <dsp:spPr>
        <a:xfrm rot="5400000">
          <a:off x="3947426" y="-3292677"/>
          <a:ext cx="605743" cy="71966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a:cs typeface="Arial"/>
            </a:rPr>
            <a:t>Make youth and family aware of transition policy </a:t>
          </a:r>
          <a:endParaRPr lang="en-US" sz="2000" kern="1200" dirty="0">
            <a:latin typeface="Arial"/>
            <a:cs typeface="Arial"/>
          </a:endParaRPr>
        </a:p>
      </dsp:txBody>
      <dsp:txXfrm rot="-5400000">
        <a:off x="651996" y="32323"/>
        <a:ext cx="7167033" cy="546603"/>
      </dsp:txXfrm>
    </dsp:sp>
    <dsp:sp modelId="{7106B5C7-A8A2-8C4F-854D-383E6771522A}">
      <dsp:nvSpPr>
        <dsp:cNvPr id="0" name=""/>
        <dsp:cNvSpPr/>
      </dsp:nvSpPr>
      <dsp:spPr>
        <a:xfrm rot="5400000">
          <a:off x="-139713" y="976160"/>
          <a:ext cx="931423" cy="6519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14</a:t>
          </a:r>
          <a:endParaRPr lang="en-US" sz="2000" kern="1200" dirty="0"/>
        </a:p>
      </dsp:txBody>
      <dsp:txXfrm rot="-5400000">
        <a:off x="1" y="1162444"/>
        <a:ext cx="651996" cy="279427"/>
      </dsp:txXfrm>
    </dsp:sp>
    <dsp:sp modelId="{E39C4628-CC92-AB4F-880F-6C4C8C9052B1}">
      <dsp:nvSpPr>
        <dsp:cNvPr id="0" name=""/>
        <dsp:cNvSpPr/>
      </dsp:nvSpPr>
      <dsp:spPr>
        <a:xfrm rot="5400000">
          <a:off x="3947585" y="-2459142"/>
          <a:ext cx="605425" cy="71966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Arial" charset="0"/>
              <a:ea typeface="ＭＳ Ｐゴシック" charset="-128"/>
              <a:cs typeface="ＭＳ Ｐゴシック" charset="-128"/>
            </a:rPr>
            <a:t>Initiate health care transition planning</a:t>
          </a:r>
          <a:endParaRPr lang="en-US" sz="2000" kern="1200" dirty="0"/>
        </a:p>
      </dsp:txBody>
      <dsp:txXfrm rot="-5400000">
        <a:off x="651996" y="866001"/>
        <a:ext cx="7167049" cy="546317"/>
      </dsp:txXfrm>
    </dsp:sp>
    <dsp:sp modelId="{2B2A7C13-9FE3-964E-9101-2226F6F84666}">
      <dsp:nvSpPr>
        <dsp:cNvPr id="0" name=""/>
        <dsp:cNvSpPr/>
      </dsp:nvSpPr>
      <dsp:spPr>
        <a:xfrm rot="5400000">
          <a:off x="-139713" y="1809854"/>
          <a:ext cx="931423" cy="6519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16</a:t>
          </a:r>
          <a:endParaRPr lang="en-US" sz="2000" kern="1200" dirty="0"/>
        </a:p>
      </dsp:txBody>
      <dsp:txXfrm rot="-5400000">
        <a:off x="1" y="1996138"/>
        <a:ext cx="651996" cy="279427"/>
      </dsp:txXfrm>
    </dsp:sp>
    <dsp:sp modelId="{1F921E82-6105-574A-987E-07381241A56B}">
      <dsp:nvSpPr>
        <dsp:cNvPr id="0" name=""/>
        <dsp:cNvSpPr/>
      </dsp:nvSpPr>
      <dsp:spPr>
        <a:xfrm rot="5400000">
          <a:off x="3947585" y="-1625448"/>
          <a:ext cx="605425" cy="71966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solidFill>
                <a:schemeClr val="tx1"/>
              </a:solidFill>
              <a:latin typeface="Arial" charset="0"/>
              <a:ea typeface="ＭＳ Ｐゴシック" charset="-128"/>
              <a:cs typeface="ＭＳ Ｐゴシック" charset="-128"/>
            </a:rPr>
            <a:t>Prepare youth and parents for adult model of care and discuss transfer</a:t>
          </a:r>
          <a:endParaRPr lang="en-US" sz="2000" kern="1200"/>
        </a:p>
      </dsp:txBody>
      <dsp:txXfrm rot="-5400000">
        <a:off x="651996" y="1699695"/>
        <a:ext cx="7167049" cy="546317"/>
      </dsp:txXfrm>
    </dsp:sp>
    <dsp:sp modelId="{2FA890FA-A7AA-B046-A0AF-BE92E3B4F217}">
      <dsp:nvSpPr>
        <dsp:cNvPr id="0" name=""/>
        <dsp:cNvSpPr/>
      </dsp:nvSpPr>
      <dsp:spPr>
        <a:xfrm rot="5400000">
          <a:off x="-139713" y="2643549"/>
          <a:ext cx="931423" cy="6519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18</a:t>
          </a:r>
          <a:endParaRPr lang="en-US" sz="2000" kern="1200" dirty="0"/>
        </a:p>
      </dsp:txBody>
      <dsp:txXfrm rot="-5400000">
        <a:off x="1" y="2829833"/>
        <a:ext cx="651996" cy="279427"/>
      </dsp:txXfrm>
    </dsp:sp>
    <dsp:sp modelId="{9B73867F-FDF2-6040-BB16-3F9625FD0DD7}">
      <dsp:nvSpPr>
        <dsp:cNvPr id="0" name=""/>
        <dsp:cNvSpPr/>
      </dsp:nvSpPr>
      <dsp:spPr>
        <a:xfrm rot="5400000">
          <a:off x="3947585" y="-791753"/>
          <a:ext cx="605425" cy="71966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i-FI" sz="2000" kern="1200" smtClean="0">
              <a:solidFill>
                <a:schemeClr val="tx1"/>
              </a:solidFill>
              <a:latin typeface="Arial" charset="0"/>
              <a:ea typeface="ＭＳ Ｐゴシック" charset="-128"/>
              <a:cs typeface="ＭＳ Ｐゴシック" charset="-128"/>
            </a:rPr>
            <a:t>Transition to adult model of care</a:t>
          </a:r>
          <a:endParaRPr lang="en-US" sz="2000" kern="1200"/>
        </a:p>
      </dsp:txBody>
      <dsp:txXfrm rot="-5400000">
        <a:off x="651996" y="2533390"/>
        <a:ext cx="7167049" cy="546317"/>
      </dsp:txXfrm>
    </dsp:sp>
    <dsp:sp modelId="{030A9602-1978-2D41-8521-BC5760D8DC80}">
      <dsp:nvSpPr>
        <dsp:cNvPr id="0" name=""/>
        <dsp:cNvSpPr/>
      </dsp:nvSpPr>
      <dsp:spPr>
        <a:xfrm rot="5400000">
          <a:off x="-139713" y="3477243"/>
          <a:ext cx="931423" cy="6519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18-22</a:t>
          </a:r>
          <a:endParaRPr lang="en-US" sz="2000" kern="1200" dirty="0"/>
        </a:p>
      </dsp:txBody>
      <dsp:txXfrm rot="-5400000">
        <a:off x="1" y="3663527"/>
        <a:ext cx="651996" cy="279427"/>
      </dsp:txXfrm>
    </dsp:sp>
    <dsp:sp modelId="{B83DE716-91F6-0643-A03A-7C64AEBC1CEE}">
      <dsp:nvSpPr>
        <dsp:cNvPr id="0" name=""/>
        <dsp:cNvSpPr/>
      </dsp:nvSpPr>
      <dsp:spPr>
        <a:xfrm rot="5400000">
          <a:off x="3947585" y="41940"/>
          <a:ext cx="605425" cy="71966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Arial" charset="0"/>
              <a:ea typeface="ＭＳ Ｐゴシック" charset="-128"/>
              <a:cs typeface="ＭＳ Ｐゴシック" charset="-128"/>
            </a:rPr>
            <a:t>Transfer care to adult medical home and/or specialists with transfer package</a:t>
          </a:r>
          <a:endParaRPr lang="en-US" sz="2000" kern="1200" dirty="0"/>
        </a:p>
      </dsp:txBody>
      <dsp:txXfrm rot="-5400000">
        <a:off x="651996" y="3367083"/>
        <a:ext cx="7167049" cy="546317"/>
      </dsp:txXfrm>
    </dsp:sp>
    <dsp:sp modelId="{1D724C33-05F5-4C49-9AB9-9EAB9E2AACB6}">
      <dsp:nvSpPr>
        <dsp:cNvPr id="0" name=""/>
        <dsp:cNvSpPr/>
      </dsp:nvSpPr>
      <dsp:spPr>
        <a:xfrm rot="5400000">
          <a:off x="-139713" y="4310938"/>
          <a:ext cx="931423" cy="65199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23-26</a:t>
          </a:r>
          <a:endParaRPr lang="en-US" sz="2000" kern="1200" dirty="0"/>
        </a:p>
      </dsp:txBody>
      <dsp:txXfrm rot="-5400000">
        <a:off x="1" y="4497222"/>
        <a:ext cx="651996" cy="279427"/>
      </dsp:txXfrm>
    </dsp:sp>
    <dsp:sp modelId="{6B583B1C-B03C-3341-B034-FC1E27DD86F7}">
      <dsp:nvSpPr>
        <dsp:cNvPr id="0" name=""/>
        <dsp:cNvSpPr/>
      </dsp:nvSpPr>
      <dsp:spPr>
        <a:xfrm rot="5400000">
          <a:off x="3947585" y="875635"/>
          <a:ext cx="605425" cy="71966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Arial" charset="0"/>
              <a:ea typeface="ＭＳ Ｐゴシック" charset="-128"/>
              <a:cs typeface="ＭＳ Ｐゴシック" charset="-128"/>
            </a:rPr>
            <a:t>Integrate young adults into adult care </a:t>
          </a:r>
        </a:p>
      </dsp:txBody>
      <dsp:txXfrm rot="-5400000">
        <a:off x="651996" y="4200778"/>
        <a:ext cx="7167049" cy="546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8B717-1A46-C349-B8D2-6378C47D09E3}">
      <dsp:nvSpPr>
        <dsp:cNvPr id="0" name=""/>
        <dsp:cNvSpPr/>
      </dsp:nvSpPr>
      <dsp:spPr>
        <a:xfrm>
          <a:off x="2743207" y="76198"/>
          <a:ext cx="2284660" cy="1370796"/>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GIM</a:t>
          </a:r>
        </a:p>
        <a:p>
          <a:pPr lvl="0" algn="ctr" defTabSz="1111250" rtl="0">
            <a:lnSpc>
              <a:spcPct val="90000"/>
            </a:lnSpc>
            <a:spcBef>
              <a:spcPct val="0"/>
            </a:spcBef>
            <a:spcAft>
              <a:spcPct val="35000"/>
            </a:spcAft>
          </a:pPr>
          <a:r>
            <a:rPr lang="en-US" sz="2500" kern="1200" dirty="0" smtClean="0"/>
            <a:t>I/DD, Physical disabilities</a:t>
          </a:r>
          <a:endParaRPr lang="en-US" sz="2500" kern="1200" dirty="0"/>
        </a:p>
      </dsp:txBody>
      <dsp:txXfrm>
        <a:off x="2743207" y="76198"/>
        <a:ext cx="2284660" cy="1370796"/>
      </dsp:txXfrm>
    </dsp:sp>
    <dsp:sp modelId="{D834D066-CF82-9F48-9F07-F805631E81DF}">
      <dsp:nvSpPr>
        <dsp:cNvPr id="0" name=""/>
        <dsp:cNvSpPr/>
      </dsp:nvSpPr>
      <dsp:spPr>
        <a:xfrm>
          <a:off x="228595" y="3124205"/>
          <a:ext cx="2284660" cy="1370796"/>
        </a:xfrm>
        <a:prstGeom prst="rect">
          <a:avLst/>
        </a:prstGeom>
        <a:solidFill>
          <a:schemeClr val="accent4">
            <a:hueOff val="-744129"/>
            <a:satOff val="4483"/>
            <a:lumOff val="359"/>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Cardiology</a:t>
          </a:r>
        </a:p>
        <a:p>
          <a:pPr lvl="0" algn="ctr" defTabSz="1111250" rtl="0">
            <a:lnSpc>
              <a:spcPct val="90000"/>
            </a:lnSpc>
            <a:spcBef>
              <a:spcPct val="0"/>
            </a:spcBef>
            <a:spcAft>
              <a:spcPct val="35000"/>
            </a:spcAft>
          </a:pPr>
          <a:r>
            <a:rPr lang="en-US" sz="2500" kern="1200" dirty="0" smtClean="0"/>
            <a:t>Congenital heart disease</a:t>
          </a:r>
          <a:endParaRPr lang="en-US" sz="2500" kern="1200" dirty="0"/>
        </a:p>
      </dsp:txBody>
      <dsp:txXfrm>
        <a:off x="228595" y="3124205"/>
        <a:ext cx="2284660" cy="1370796"/>
      </dsp:txXfrm>
    </dsp:sp>
    <dsp:sp modelId="{7A23F144-13D1-FB46-AA30-D3818696C654}">
      <dsp:nvSpPr>
        <dsp:cNvPr id="0" name=""/>
        <dsp:cNvSpPr/>
      </dsp:nvSpPr>
      <dsp:spPr>
        <a:xfrm>
          <a:off x="5257795" y="1600195"/>
          <a:ext cx="2284660" cy="1370796"/>
        </a:xfrm>
        <a:prstGeom prst="rect">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Endocrinology</a:t>
          </a:r>
        </a:p>
        <a:p>
          <a:pPr lvl="0" algn="ctr" defTabSz="1111250" rtl="0">
            <a:lnSpc>
              <a:spcPct val="90000"/>
            </a:lnSpc>
            <a:spcBef>
              <a:spcPct val="0"/>
            </a:spcBef>
            <a:spcAft>
              <a:spcPct val="35000"/>
            </a:spcAft>
          </a:pPr>
          <a:r>
            <a:rPr lang="en-US" sz="2500" kern="1200" dirty="0" smtClean="0"/>
            <a:t>Type 1 DM, Turner, GH </a:t>
          </a:r>
          <a:r>
            <a:rPr lang="en-US" sz="2500" kern="1200" dirty="0" err="1" smtClean="0"/>
            <a:t>def</a:t>
          </a:r>
          <a:endParaRPr lang="en-US" sz="2500" kern="1200" dirty="0"/>
        </a:p>
      </dsp:txBody>
      <dsp:txXfrm>
        <a:off x="5257795" y="1600195"/>
        <a:ext cx="2284660" cy="1370796"/>
      </dsp:txXfrm>
    </dsp:sp>
    <dsp:sp modelId="{A942131C-15DF-5B47-AB9E-D63E544B532A}">
      <dsp:nvSpPr>
        <dsp:cNvPr id="0" name=""/>
        <dsp:cNvSpPr/>
      </dsp:nvSpPr>
      <dsp:spPr>
        <a:xfrm>
          <a:off x="230743" y="1600601"/>
          <a:ext cx="2284660" cy="1370796"/>
        </a:xfrm>
        <a:prstGeom prst="rect">
          <a:avLst/>
        </a:prstGeom>
        <a:solidFill>
          <a:schemeClr val="accent4">
            <a:hueOff val="-2232386"/>
            <a:satOff val="13449"/>
            <a:lumOff val="1078"/>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GI                    </a:t>
          </a:r>
        </a:p>
        <a:p>
          <a:pPr lvl="0" algn="ctr" defTabSz="1111250" rtl="0">
            <a:lnSpc>
              <a:spcPct val="90000"/>
            </a:lnSpc>
            <a:spcBef>
              <a:spcPct val="0"/>
            </a:spcBef>
            <a:spcAft>
              <a:spcPct val="35000"/>
            </a:spcAft>
          </a:pPr>
          <a:r>
            <a:rPr lang="en-US" sz="2500" kern="1200" dirty="0" smtClean="0"/>
            <a:t>IBD</a:t>
          </a:r>
          <a:endParaRPr lang="en-US" sz="2500" kern="1200" dirty="0"/>
        </a:p>
      </dsp:txBody>
      <dsp:txXfrm>
        <a:off x="230743" y="1600601"/>
        <a:ext cx="2284660" cy="1370796"/>
      </dsp:txXfrm>
    </dsp:sp>
    <dsp:sp modelId="{D022AE9E-A845-1A48-931F-54F07EFF6B7C}">
      <dsp:nvSpPr>
        <dsp:cNvPr id="0" name=""/>
        <dsp:cNvSpPr/>
      </dsp:nvSpPr>
      <dsp:spPr>
        <a:xfrm>
          <a:off x="2743869" y="1600601"/>
          <a:ext cx="2284660" cy="1370796"/>
        </a:xfrm>
        <a:prstGeom prst="rect">
          <a:avLst/>
        </a:prstGeom>
        <a:solidFill>
          <a:schemeClr val="accent4">
            <a:hueOff val="-2976514"/>
            <a:satOff val="17933"/>
            <a:lumOff val="1437"/>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Hematology</a:t>
          </a:r>
        </a:p>
        <a:p>
          <a:pPr lvl="0" algn="ctr" defTabSz="1111250" rtl="0">
            <a:lnSpc>
              <a:spcPct val="90000"/>
            </a:lnSpc>
            <a:spcBef>
              <a:spcPct val="0"/>
            </a:spcBef>
            <a:spcAft>
              <a:spcPct val="35000"/>
            </a:spcAft>
          </a:pPr>
          <a:r>
            <a:rPr lang="en-US" sz="2500" kern="1200" dirty="0" smtClean="0"/>
            <a:t>SCD, Hemophilia</a:t>
          </a:r>
          <a:endParaRPr lang="en-US" sz="2500" kern="1200" dirty="0"/>
        </a:p>
      </dsp:txBody>
      <dsp:txXfrm>
        <a:off x="2743869" y="1600601"/>
        <a:ext cx="2284660" cy="1370796"/>
      </dsp:txXfrm>
    </dsp:sp>
    <dsp:sp modelId="{CFA015E7-B436-0947-8099-658EB715E320}">
      <dsp:nvSpPr>
        <dsp:cNvPr id="0" name=""/>
        <dsp:cNvSpPr/>
      </dsp:nvSpPr>
      <dsp:spPr>
        <a:xfrm>
          <a:off x="5257795" y="3200403"/>
          <a:ext cx="2284660" cy="1370796"/>
        </a:xfrm>
        <a:prstGeom prst="rect">
          <a:avLst/>
        </a:prstGeom>
        <a:solidFill>
          <a:schemeClr val="accent4">
            <a:hueOff val="-3720643"/>
            <a:satOff val="22416"/>
            <a:lumOff val="1797"/>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Nephrology </a:t>
          </a:r>
        </a:p>
        <a:p>
          <a:pPr lvl="0" algn="ctr" defTabSz="1111250" rtl="0">
            <a:lnSpc>
              <a:spcPct val="90000"/>
            </a:lnSpc>
            <a:spcBef>
              <a:spcPct val="0"/>
            </a:spcBef>
            <a:spcAft>
              <a:spcPct val="35000"/>
            </a:spcAft>
          </a:pPr>
          <a:r>
            <a:rPr lang="en-US" sz="2500" kern="1200" dirty="0" smtClean="0"/>
            <a:t>ESRD</a:t>
          </a:r>
          <a:endParaRPr lang="en-US" sz="2500" kern="1200" dirty="0"/>
        </a:p>
      </dsp:txBody>
      <dsp:txXfrm>
        <a:off x="5257795" y="3200403"/>
        <a:ext cx="2284660" cy="1370796"/>
      </dsp:txXfrm>
    </dsp:sp>
    <dsp:sp modelId="{579705FD-4226-BC48-AD57-700E8A098BFA}">
      <dsp:nvSpPr>
        <dsp:cNvPr id="0" name=""/>
        <dsp:cNvSpPr/>
      </dsp:nvSpPr>
      <dsp:spPr>
        <a:xfrm>
          <a:off x="2743869" y="3199864"/>
          <a:ext cx="2284660" cy="1370796"/>
        </a:xfrm>
        <a:prstGeom prst="rect">
          <a:avLst/>
        </a:prstGeom>
        <a:solidFill>
          <a:schemeClr val="accent4">
            <a:hueOff val="-4464771"/>
            <a:satOff val="26899"/>
            <a:lumOff val="2156"/>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Rheumatology</a:t>
          </a:r>
        </a:p>
        <a:p>
          <a:pPr lvl="0" algn="ctr" defTabSz="1111250" rtl="0">
            <a:lnSpc>
              <a:spcPct val="90000"/>
            </a:lnSpc>
            <a:spcBef>
              <a:spcPct val="0"/>
            </a:spcBef>
            <a:spcAft>
              <a:spcPct val="35000"/>
            </a:spcAft>
          </a:pPr>
          <a:r>
            <a:rPr lang="en-US" sz="2500" kern="1200" dirty="0" smtClean="0"/>
            <a:t>JIA, SLE</a:t>
          </a:r>
          <a:endParaRPr lang="en-US" sz="2500" kern="1200" dirty="0"/>
        </a:p>
      </dsp:txBody>
      <dsp:txXfrm>
        <a:off x="2743869" y="3199864"/>
        <a:ext cx="2284660" cy="13707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BF74CF17-FCF1-45C0-974E-8E428B7D01DE}" type="slidenum">
              <a:rPr lang="en-US"/>
              <a:pPr/>
              <a:t>‹#›</a:t>
            </a:fld>
            <a:endParaRPr lang="en-US"/>
          </a:p>
        </p:txBody>
      </p:sp>
    </p:spTree>
    <p:extLst>
      <p:ext uri="{BB962C8B-B14F-4D97-AF65-F5344CB8AC3E}">
        <p14:creationId xmlns:p14="http://schemas.microsoft.com/office/powerpoint/2010/main" val="3882192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loridahats.org/wp-content/uploads/2016/05/TRAQ-5.0.xlsx" TargetMode="External"/><Relationship Id="rId4" Type="http://schemas.openxmlformats.org/officeDocument/2006/relationships/hyperlink" Target="http://www.floridahats.org/wp-content/uploads/2016/05/TRAQ-5.01-1.pdf"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www.accessliving.or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ln/>
        </p:spPr>
      </p:sp>
      <p:sp>
        <p:nvSpPr>
          <p:cNvPr id="17411" name="Notes Placeholder 2"/>
          <p:cNvSpPr>
            <a:spLocks noGrp="1"/>
          </p:cNvSpPr>
          <p:nvPr>
            <p:ph type="body" idx="1"/>
          </p:nvPr>
        </p:nvSpPr>
        <p:spPr>
          <a:noFill/>
          <a:ln/>
        </p:spPr>
        <p:txBody>
          <a:bodyPr/>
          <a:lstStyle/>
          <a:p>
            <a:endParaRPr lang="en-US" smtClean="0">
              <a:ea typeface="ＭＳ Ｐゴシック" pitchFamily="-112" charset="-128"/>
            </a:endParaRPr>
          </a:p>
        </p:txBody>
      </p:sp>
      <p:sp>
        <p:nvSpPr>
          <p:cNvPr id="17412" name="Slide Number Placeholder 3"/>
          <p:cNvSpPr>
            <a:spLocks noGrp="1"/>
          </p:cNvSpPr>
          <p:nvPr>
            <p:ph type="sldNum" sz="quarter" idx="5"/>
          </p:nvPr>
        </p:nvSpPr>
        <p:spPr>
          <a:noFill/>
        </p:spPr>
        <p:txBody>
          <a:bodyPr/>
          <a:lstStyle/>
          <a:p>
            <a:fld id="{5466818F-9CA3-4EAA-9EC8-FA7B3C9DD5C7}" type="slidenum">
              <a:rPr lang="en-US"/>
              <a:pPr/>
              <a:t>3</a:t>
            </a:fld>
            <a:endParaRPr lang="en-US"/>
          </a:p>
        </p:txBody>
      </p:sp>
    </p:spTree>
    <p:extLst>
      <p:ext uri="{BB962C8B-B14F-4D97-AF65-F5344CB8AC3E}">
        <p14:creationId xmlns:p14="http://schemas.microsoft.com/office/powerpoint/2010/main" val="12788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p:spPr>
        <p:txBody>
          <a:bodyPr/>
          <a:lstStyle/>
          <a:p>
            <a:r>
              <a:rPr lang="en-US" smtClean="0">
                <a:latin typeface="Times New Roman" pitchFamily="-112" charset="0"/>
                <a:ea typeface="ＭＳ Ｐゴシック" pitchFamily="-112" charset="-128"/>
              </a:rPr>
              <a:t>. Children living in poverty were only half as likely as high-income children to receive adequate transition services (24 percent versus 54 percent).</a:t>
            </a:r>
          </a:p>
          <a:p>
            <a:r>
              <a:rPr lang="en-US" smtClean="0">
                <a:latin typeface="Times New Roman" pitchFamily="-112" charset="0"/>
                <a:ea typeface="ＭＳ Ｐゴシック" pitchFamily="-112" charset="-128"/>
              </a:rPr>
              <a:t> </a:t>
            </a:r>
          </a:p>
          <a:p>
            <a:endParaRPr lang="en-US" smtClean="0">
              <a:latin typeface="Times New Roman" pitchFamily="-112" charset="0"/>
              <a:ea typeface="ＭＳ Ｐゴシック" pitchFamily="-112" charset="-128"/>
            </a:endParaRPr>
          </a:p>
          <a:p>
            <a:endParaRPr lang="en-US" smtClean="0">
              <a:ea typeface="ＭＳ Ｐゴシック" pitchFamily="-112" charset="-128"/>
            </a:endParaRPr>
          </a:p>
        </p:txBody>
      </p:sp>
      <p:sp>
        <p:nvSpPr>
          <p:cNvPr id="37892" name="Slide Number Placeholder 3"/>
          <p:cNvSpPr>
            <a:spLocks noGrp="1"/>
          </p:cNvSpPr>
          <p:nvPr>
            <p:ph type="sldNum" sz="quarter" idx="5"/>
          </p:nvPr>
        </p:nvSpPr>
        <p:spPr>
          <a:noFill/>
        </p:spPr>
        <p:txBody>
          <a:bodyPr/>
          <a:lstStyle/>
          <a:p>
            <a:fld id="{69E2CF38-FC41-42CE-8F38-02F0D52540AE}" type="slidenum">
              <a:rPr lang="en-US"/>
              <a:pPr/>
              <a:t>12</a:t>
            </a:fld>
            <a:endParaRPr lang="en-US"/>
          </a:p>
        </p:txBody>
      </p:sp>
    </p:spTree>
    <p:extLst>
      <p:ext uri="{BB962C8B-B14F-4D97-AF65-F5344CB8AC3E}">
        <p14:creationId xmlns:p14="http://schemas.microsoft.com/office/powerpoint/2010/main" val="211031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80000"/>
              </a:lnSpc>
            </a:pPr>
            <a:r>
              <a:rPr lang="en-US" smtClean="0">
                <a:ea typeface="ＭＳ Ｐゴシック" pitchFamily="-112" charset="-128"/>
              </a:rPr>
              <a:t>Most pediatricians do not initiate transition planning in adolescents</a:t>
            </a:r>
          </a:p>
          <a:p>
            <a:pPr lvl="1" eaLnBrk="1" hangingPunct="1">
              <a:lnSpc>
                <a:spcPct val="80000"/>
              </a:lnSpc>
            </a:pPr>
            <a:r>
              <a:rPr lang="en-US" smtClean="0">
                <a:ea typeface="ＭＳ Ｐゴシック" pitchFamily="-112" charset="-128"/>
              </a:rPr>
              <a:t>There is often lack of time and reimbursement for transition planning</a:t>
            </a:r>
          </a:p>
          <a:p>
            <a:pPr lvl="1" eaLnBrk="1" hangingPunct="1">
              <a:lnSpc>
                <a:spcPct val="80000"/>
              </a:lnSpc>
            </a:pPr>
            <a:r>
              <a:rPr lang="en-US" smtClean="0">
                <a:ea typeface="ＭＳ Ｐゴシック" pitchFamily="-112" charset="-128"/>
              </a:rPr>
              <a:t>There is often anxiety on the part of the pediatrician</a:t>
            </a:r>
          </a:p>
          <a:p>
            <a:pPr eaLnBrk="1" hangingPunct="1">
              <a:lnSpc>
                <a:spcPct val="80000"/>
              </a:lnSpc>
            </a:pPr>
            <a:r>
              <a:rPr lang="en-US" smtClean="0">
                <a:ea typeface="ＭＳ Ｐゴシック" pitchFamily="-112" charset="-128"/>
              </a:rPr>
              <a:t>Limited availability of adult providers who are comfortable caring for young adults with complex chronic conditions</a:t>
            </a:r>
          </a:p>
          <a:p>
            <a:pPr eaLnBrk="1" hangingPunct="1">
              <a:lnSpc>
                <a:spcPct val="80000"/>
              </a:lnSpc>
            </a:pPr>
            <a:r>
              <a:rPr lang="en-US" sz="800" smtClean="0">
                <a:ea typeface="ＭＳ Ｐゴシック" pitchFamily="-112" charset="-128"/>
              </a:rPr>
              <a:t>Internists may lack understanding of the social services and benefits for those with special health care needs and may lack social worker support</a:t>
            </a:r>
          </a:p>
          <a:p>
            <a:pPr eaLnBrk="1" hangingPunct="1">
              <a:lnSpc>
                <a:spcPct val="80000"/>
              </a:lnSpc>
            </a:pPr>
            <a:endParaRPr lang="en-US" smtClean="0">
              <a:ea typeface="ＭＳ Ｐゴシック" pitchFamily="-112" charset="-128"/>
            </a:endParaRPr>
          </a:p>
          <a:p>
            <a:pPr lvl="1" eaLnBrk="1" hangingPunct="1">
              <a:lnSpc>
                <a:spcPct val="80000"/>
              </a:lnSpc>
            </a:pPr>
            <a:r>
              <a:rPr lang="en-US" smtClean="0">
                <a:ea typeface="ＭＳ Ｐゴシック" pitchFamily="-112" charset="-128"/>
              </a:rPr>
              <a:t>Reasons cited: lack of time, training, adequate payment</a:t>
            </a:r>
          </a:p>
          <a:p>
            <a:pPr lvl="1" eaLnBrk="1" hangingPunct="1">
              <a:lnSpc>
                <a:spcPct val="80000"/>
              </a:lnSpc>
            </a:pPr>
            <a:endParaRPr lang="en-US" smtClean="0">
              <a:ea typeface="ＭＳ Ｐゴシック" pitchFamily="-112" charset="-128"/>
            </a:endParaRPr>
          </a:p>
          <a:p>
            <a:pPr eaLnBrk="1" hangingPunct="1">
              <a:lnSpc>
                <a:spcPct val="70000"/>
              </a:lnSpc>
            </a:pPr>
            <a:r>
              <a:rPr lang="en-US" sz="2800" smtClean="0">
                <a:ea typeface="ＭＳ Ｐゴシック" pitchFamily="-112" charset="-128"/>
              </a:rPr>
              <a:t>There may be structural barrier in the internist office that prevents the patients from being seen</a:t>
            </a:r>
          </a:p>
          <a:p>
            <a:pPr lvl="1" eaLnBrk="1" hangingPunct="1">
              <a:lnSpc>
                <a:spcPct val="70000"/>
              </a:lnSpc>
            </a:pPr>
            <a:r>
              <a:rPr lang="en-US" sz="2400" smtClean="0">
                <a:ea typeface="ＭＳ Ｐゴシック" pitchFamily="-112" charset="-128"/>
              </a:rPr>
              <a:t>No wheel chair scale, patient rooms which are not wheel chair acceptable</a:t>
            </a:r>
          </a:p>
          <a:p>
            <a:pPr>
              <a:lnSpc>
                <a:spcPct val="90000"/>
              </a:lnSpc>
            </a:pPr>
            <a:endParaRPr lang="en-US" smtClean="0">
              <a:ea typeface="ＭＳ Ｐゴシック" pitchFamily="-112" charset="-128"/>
            </a:endParaRPr>
          </a:p>
        </p:txBody>
      </p:sp>
      <p:sp>
        <p:nvSpPr>
          <p:cNvPr id="43012" name="Slide Number Placeholder 3"/>
          <p:cNvSpPr>
            <a:spLocks noGrp="1"/>
          </p:cNvSpPr>
          <p:nvPr>
            <p:ph type="sldNum" sz="quarter" idx="5"/>
          </p:nvPr>
        </p:nvSpPr>
        <p:spPr>
          <a:noFill/>
        </p:spPr>
        <p:txBody>
          <a:bodyPr/>
          <a:lstStyle/>
          <a:p>
            <a:fld id="{576CDFAB-4D34-4F36-A110-08C69C87288A}" type="slidenum">
              <a:rPr lang="en-US"/>
              <a:pPr/>
              <a:t>14</a:t>
            </a:fld>
            <a:endParaRPr lang="en-US"/>
          </a:p>
        </p:txBody>
      </p:sp>
    </p:spTree>
    <p:extLst>
      <p:ext uri="{BB962C8B-B14F-4D97-AF65-F5344CB8AC3E}">
        <p14:creationId xmlns:p14="http://schemas.microsoft.com/office/powerpoint/2010/main" val="111509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4CF17-FCF1-45C0-974E-8E428B7D01DE}" type="slidenum">
              <a:rPr lang="en-US" smtClean="0"/>
              <a:pPr/>
              <a:t>17</a:t>
            </a:fld>
            <a:endParaRPr lang="en-US"/>
          </a:p>
        </p:txBody>
      </p:sp>
    </p:spTree>
    <p:extLst>
      <p:ext uri="{BB962C8B-B14F-4D97-AF65-F5344CB8AC3E}">
        <p14:creationId xmlns:p14="http://schemas.microsoft.com/office/powerpoint/2010/main" val="658641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800" dirty="0" smtClean="0">
                <a:ea typeface="ＭＳ Ｐゴシック" pitchFamily="-112" charset="-128"/>
              </a:rPr>
              <a:t>Include specific information and tips</a:t>
            </a:r>
          </a:p>
          <a:p>
            <a:pPr lvl="1" eaLnBrk="1" hangingPunct="1"/>
            <a:r>
              <a:rPr lang="en-US" dirty="0" smtClean="0">
                <a:ea typeface="ＭＳ Ｐゴシック" pitchFamily="-112" charset="-128"/>
              </a:rPr>
              <a:t>What is autism? DME supplier? </a:t>
            </a:r>
          </a:p>
          <a:p>
            <a:endParaRPr lang="en-US" dirty="0"/>
          </a:p>
        </p:txBody>
      </p:sp>
      <p:sp>
        <p:nvSpPr>
          <p:cNvPr id="4" name="Slide Number Placeholder 3"/>
          <p:cNvSpPr>
            <a:spLocks noGrp="1"/>
          </p:cNvSpPr>
          <p:nvPr>
            <p:ph type="sldNum" sz="quarter" idx="10"/>
          </p:nvPr>
        </p:nvSpPr>
        <p:spPr/>
        <p:txBody>
          <a:bodyPr/>
          <a:lstStyle/>
          <a:p>
            <a:fld id="{BF74CF17-FCF1-45C0-974E-8E428B7D01DE}" type="slidenum">
              <a:rPr lang="en-US" smtClean="0"/>
              <a:pPr/>
              <a:t>25</a:t>
            </a:fld>
            <a:endParaRPr lang="en-US"/>
          </a:p>
        </p:txBody>
      </p:sp>
    </p:spTree>
    <p:extLst>
      <p:ext uri="{BB962C8B-B14F-4D97-AF65-F5344CB8AC3E}">
        <p14:creationId xmlns:p14="http://schemas.microsoft.com/office/powerpoint/2010/main" val="1780897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128"/>
                <a:cs typeface="ＭＳ Ｐゴシック" charset="-128"/>
              </a:rPr>
              <a:t>TRAQ is a validated, patient-centered questionnaire that providers and families can use to assess youths’ ability to make appointments, to understand their medications and to develop other skills needed for transition to adult care. It is designed to be self-administered and it takes less than 5 minutes for youth to fill it out. The questionnaire can also be filled out by caretakers to get their perspective on their youth’s transition skills. Use of this instrument has the potential to improve transition assessment and support and improve health outcomes during healthcare transition for youth with special health care needs. TRAQ is available in an </a:t>
            </a:r>
            <a:r>
              <a:rPr lang="en-US" sz="1200" kern="1200" dirty="0" smtClean="0">
                <a:solidFill>
                  <a:schemeClr val="tx1"/>
                </a:solidFill>
                <a:latin typeface="Arial" charset="0"/>
                <a:ea typeface="ＭＳ Ｐゴシック" charset="-128"/>
                <a:cs typeface="ＭＳ Ｐゴシック" charset="-128"/>
                <a:hlinkClick r:id="rId3"/>
              </a:rPr>
              <a:t>Excel file to input, score and aggregate results, or in </a:t>
            </a:r>
            <a:r>
              <a:rPr lang="en-US" sz="1200" kern="1200" dirty="0" smtClean="0">
                <a:solidFill>
                  <a:schemeClr val="tx1"/>
                </a:solidFill>
                <a:latin typeface="Arial" charset="0"/>
                <a:ea typeface="ＭＳ Ｐゴシック" charset="-128"/>
                <a:cs typeface="ＭＳ Ｐゴシック" charset="-128"/>
                <a:hlinkClick r:id="rId4"/>
              </a:rPr>
              <a:t>PDF.</a:t>
            </a:r>
            <a:endParaRPr lang="en-US" dirty="0"/>
          </a:p>
        </p:txBody>
      </p:sp>
      <p:sp>
        <p:nvSpPr>
          <p:cNvPr id="4" name="Slide Number Placeholder 3"/>
          <p:cNvSpPr>
            <a:spLocks noGrp="1"/>
          </p:cNvSpPr>
          <p:nvPr>
            <p:ph type="sldNum" sz="quarter" idx="10"/>
          </p:nvPr>
        </p:nvSpPr>
        <p:spPr/>
        <p:txBody>
          <a:bodyPr/>
          <a:lstStyle/>
          <a:p>
            <a:fld id="{BF74CF17-FCF1-45C0-974E-8E428B7D01DE}" type="slidenum">
              <a:rPr lang="en-US" smtClean="0"/>
              <a:pPr/>
              <a:t>27</a:t>
            </a:fld>
            <a:endParaRPr lang="en-US"/>
          </a:p>
        </p:txBody>
      </p:sp>
    </p:spTree>
    <p:extLst>
      <p:ext uri="{BB962C8B-B14F-4D97-AF65-F5344CB8AC3E}">
        <p14:creationId xmlns:p14="http://schemas.microsoft.com/office/powerpoint/2010/main" val="1372782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60419" name="Notes Placeholder 2"/>
          <p:cNvSpPr>
            <a:spLocks noGrp="1"/>
          </p:cNvSpPr>
          <p:nvPr>
            <p:ph type="body" idx="1"/>
          </p:nvPr>
        </p:nvSpPr>
        <p:spPr>
          <a:noFill/>
          <a:ln/>
        </p:spPr>
        <p:txBody>
          <a:bodyPr/>
          <a:lstStyle/>
          <a:p>
            <a:r>
              <a:rPr lang="en-US" b="1" dirty="0" smtClean="0">
                <a:ea typeface="ＭＳ Ｐゴシック" pitchFamily="-112" charset="-128"/>
              </a:rPr>
              <a:t>http://illinoisaap.org/projects/transition/</a:t>
            </a:r>
            <a:r>
              <a:rPr lang="en-US" dirty="0" smtClean="0">
                <a:ea typeface="ＭＳ Ｐゴシック" pitchFamily="-112" charset="-128"/>
              </a:rPr>
              <a:t> </a:t>
            </a:r>
          </a:p>
          <a:p>
            <a:endParaRPr lang="en-US" dirty="0" smtClean="0">
              <a:ea typeface="ＭＳ Ｐゴシック" pitchFamily="-112" charset="-128"/>
            </a:endParaRPr>
          </a:p>
          <a:p>
            <a:r>
              <a:rPr lang="en-US" dirty="0" smtClean="0">
                <a:ea typeface="ＭＳ Ｐゴシック" pitchFamily="-112" charset="-128"/>
              </a:rPr>
              <a:t>There are many other assessments</a:t>
            </a:r>
          </a:p>
          <a:p>
            <a:r>
              <a:rPr lang="en-US" dirty="0" smtClean="0">
                <a:ea typeface="ＭＳ Ｐゴシック" pitchFamily="-112" charset="-128"/>
              </a:rPr>
              <a:t>Some</a:t>
            </a:r>
            <a:r>
              <a:rPr lang="en-US" baseline="0" dirty="0" smtClean="0">
                <a:ea typeface="ＭＳ Ｐゴシック" pitchFamily="-112" charset="-128"/>
              </a:rPr>
              <a:t> will include more specific daily care tasks: tooth brushing, nutrition,  personal hygiene, fitness, safety</a:t>
            </a:r>
          </a:p>
          <a:p>
            <a:r>
              <a:rPr lang="en-US" baseline="0" dirty="0" smtClean="0">
                <a:ea typeface="ＭＳ Ｐゴシック" pitchFamily="-112" charset="-128"/>
              </a:rPr>
              <a:t>Separate visits to cover these areas more comprehensively can be helpful</a:t>
            </a:r>
          </a:p>
          <a:p>
            <a:endParaRPr lang="en-US" baseline="0" dirty="0" smtClean="0">
              <a:ea typeface="ＭＳ Ｐゴシック" pitchFamily="-112" charset="-128"/>
            </a:endParaRPr>
          </a:p>
          <a:p>
            <a:r>
              <a:rPr lang="en-US" baseline="0" dirty="0" smtClean="0">
                <a:ea typeface="ＭＳ Ｐゴシック" pitchFamily="-112" charset="-128"/>
              </a:rPr>
              <a:t>Columns give room to ask for help</a:t>
            </a:r>
          </a:p>
          <a:p>
            <a:endParaRPr lang="en-US" dirty="0" smtClean="0">
              <a:ea typeface="ＭＳ Ｐゴシック" pitchFamily="-112" charset="-128"/>
            </a:endParaRPr>
          </a:p>
        </p:txBody>
      </p:sp>
      <p:sp>
        <p:nvSpPr>
          <p:cNvPr id="60420" name="Slide Number Placeholder 3"/>
          <p:cNvSpPr>
            <a:spLocks noGrp="1"/>
          </p:cNvSpPr>
          <p:nvPr>
            <p:ph type="sldNum" sz="quarter" idx="5"/>
          </p:nvPr>
        </p:nvSpPr>
        <p:spPr>
          <a:noFill/>
        </p:spPr>
        <p:txBody>
          <a:bodyPr/>
          <a:lstStyle/>
          <a:p>
            <a:fld id="{A84D3088-1909-4D90-90E6-EC5C6DC2DDA7}" type="slidenum">
              <a:rPr lang="en-US"/>
              <a:pPr/>
              <a:t>29</a:t>
            </a:fld>
            <a:endParaRPr lang="en-US" dirty="0"/>
          </a:p>
        </p:txBody>
      </p:sp>
    </p:spTree>
    <p:extLst>
      <p:ext uri="{BB962C8B-B14F-4D97-AF65-F5344CB8AC3E}">
        <p14:creationId xmlns:p14="http://schemas.microsoft.com/office/powerpoint/2010/main" val="125141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 will become independent</a:t>
            </a:r>
            <a:r>
              <a:rPr lang="en-US" baseline="0" dirty="0" smtClean="0"/>
              <a:t> with his daily medication</a:t>
            </a:r>
            <a:endParaRPr lang="en-US" dirty="0" smtClean="0"/>
          </a:p>
          <a:p>
            <a:r>
              <a:rPr lang="en-US" dirty="0" smtClean="0"/>
              <a:t>Sam</a:t>
            </a:r>
            <a:r>
              <a:rPr lang="en-US" baseline="0" dirty="0" smtClean="0"/>
              <a:t> will learn to use his pill box to organize his medication this month.  Mom will teach him.  </a:t>
            </a:r>
          </a:p>
          <a:p>
            <a:r>
              <a:rPr lang="en-US" baseline="0" dirty="0" smtClean="0"/>
              <a:t>Sam will take his medication on his own and mark on his chart, so mom can check weekly.</a:t>
            </a:r>
          </a:p>
          <a:p>
            <a:r>
              <a:rPr lang="en-US" baseline="0" dirty="0" smtClean="0"/>
              <a:t>Sam will call the pharmacy for a refill when he has 10 days of medication left, mom will assist as needed.</a:t>
            </a:r>
            <a:endParaRPr lang="en-US" dirty="0" smtClean="0"/>
          </a:p>
          <a:p>
            <a:endParaRPr lang="en-US" dirty="0"/>
          </a:p>
        </p:txBody>
      </p:sp>
      <p:sp>
        <p:nvSpPr>
          <p:cNvPr id="4" name="Slide Number Placeholder 3"/>
          <p:cNvSpPr>
            <a:spLocks noGrp="1"/>
          </p:cNvSpPr>
          <p:nvPr>
            <p:ph type="sldNum" sz="quarter" idx="10"/>
          </p:nvPr>
        </p:nvSpPr>
        <p:spPr/>
        <p:txBody>
          <a:bodyPr/>
          <a:lstStyle/>
          <a:p>
            <a:fld id="{BF74CF17-FCF1-45C0-974E-8E428B7D01DE}" type="slidenum">
              <a:rPr lang="en-US" smtClean="0"/>
              <a:pPr/>
              <a:t>31</a:t>
            </a:fld>
            <a:endParaRPr lang="en-US" dirty="0"/>
          </a:p>
        </p:txBody>
      </p:sp>
    </p:spTree>
    <p:extLst>
      <p:ext uri="{BB962C8B-B14F-4D97-AF65-F5344CB8AC3E}">
        <p14:creationId xmlns:p14="http://schemas.microsoft.com/office/powerpoint/2010/main" val="318710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These</a:t>
            </a:r>
            <a:r>
              <a:rPr lang="en-US" baseline="0" dirty="0" smtClean="0"/>
              <a:t> are important to practice prior to transition to </a:t>
            </a:r>
          </a:p>
          <a:p>
            <a:r>
              <a:rPr lang="en-US" baseline="0" dirty="0" smtClean="0"/>
              <a:t>Website is an interactive online tool</a:t>
            </a:r>
          </a:p>
          <a:p>
            <a:pPr eaLnBrk="1" hangingPunct="1"/>
            <a:r>
              <a:rPr lang="en-US" sz="2800" dirty="0" smtClean="0">
                <a:ea typeface="ＭＳ Ｐゴシック" pitchFamily="-112" charset="-128"/>
              </a:rPr>
              <a:t>Timeline: </a:t>
            </a:r>
            <a:r>
              <a:rPr lang="en-US" sz="2800" dirty="0" smtClean="0"/>
              <a:t>http://</a:t>
            </a:r>
            <a:r>
              <a:rPr lang="en-US" sz="2800" dirty="0" err="1" smtClean="0"/>
              <a:t>depts.washington.edu</a:t>
            </a:r>
            <a:r>
              <a:rPr lang="en-US" sz="2800" dirty="0" smtClean="0"/>
              <a:t>/</a:t>
            </a:r>
            <a:r>
              <a:rPr lang="en-US" sz="2800" dirty="0" err="1" smtClean="0"/>
              <a:t>healthtr</a:t>
            </a:r>
            <a:r>
              <a:rPr lang="en-US" sz="2800" dirty="0" smtClean="0"/>
              <a:t>/documents/</a:t>
            </a:r>
            <a:r>
              <a:rPr lang="en-US" sz="2800" dirty="0" err="1" smtClean="0"/>
              <a:t>transitiontimeline.pdf</a:t>
            </a:r>
            <a:endParaRPr lang="en-US" sz="2800" dirty="0" smtClean="0">
              <a:ea typeface="ＭＳ Ｐゴシック" pitchFamily="-112" charset="-128"/>
            </a:endParaRPr>
          </a:p>
          <a:p>
            <a:pPr eaLnBrk="1" hangingPunct="1"/>
            <a:r>
              <a:rPr lang="en-US" sz="2800" dirty="0" smtClean="0">
                <a:ea typeface="ＭＳ Ｐゴシック" pitchFamily="-112" charset="-128"/>
              </a:rPr>
              <a:t>RIC Transition Planning Program (</a:t>
            </a:r>
            <a:r>
              <a:rPr lang="en-US" sz="2800" dirty="0" err="1" smtClean="0">
                <a:ea typeface="ＭＳ Ｐゴシック" pitchFamily="-112" charset="-128"/>
              </a:rPr>
              <a:t>www.lifecenter.ric.org</a:t>
            </a:r>
            <a:r>
              <a:rPr lang="en-US" sz="2800" dirty="0" smtClean="0">
                <a:ea typeface="ＭＳ Ｐゴシック" pitchFamily="-112" charset="-128"/>
              </a:rPr>
              <a:t>)</a:t>
            </a:r>
          </a:p>
          <a:p>
            <a:pPr marL="547688" lvl="2" indent="-273050" eaLnBrk="1" hangingPunct="1">
              <a:spcBef>
                <a:spcPts val="575"/>
              </a:spcBef>
              <a:buClr>
                <a:schemeClr val="accent1"/>
              </a:buClr>
            </a:pPr>
            <a:r>
              <a:rPr lang="en-US" sz="2800" dirty="0" smtClean="0">
                <a:ea typeface="ＭＳ Ｐゴシック" pitchFamily="-112" charset="-128"/>
              </a:rPr>
              <a:t>Need a prescription for OT and ST group treatment</a:t>
            </a:r>
          </a:p>
          <a:p>
            <a:pPr marL="547688" lvl="2" indent="-273050" eaLnBrk="1" hangingPunct="1">
              <a:spcBef>
                <a:spcPts val="575"/>
              </a:spcBef>
              <a:buClr>
                <a:schemeClr val="accent1"/>
              </a:buClr>
            </a:pPr>
            <a:r>
              <a:rPr lang="en-US" sz="2800" dirty="0" smtClean="0">
                <a:ea typeface="ＭＳ Ｐゴシック" pitchFamily="-112" charset="-128"/>
              </a:rPr>
              <a:t>Beginner 9-13 </a:t>
            </a:r>
            <a:r>
              <a:rPr lang="en-US" sz="2800" dirty="0" err="1" smtClean="0">
                <a:ea typeface="ＭＳ Ｐゴシック" pitchFamily="-112" charset="-128"/>
              </a:rPr>
              <a:t>yo</a:t>
            </a:r>
            <a:r>
              <a:rPr lang="en-US" sz="2800" dirty="0" smtClean="0">
                <a:ea typeface="ＭＳ Ｐゴシック" pitchFamily="-112" charset="-128"/>
              </a:rPr>
              <a:t>; Young adult 14-22yo</a:t>
            </a:r>
          </a:p>
          <a:p>
            <a:pPr marL="547688" lvl="2" indent="-273050" eaLnBrk="1" hangingPunct="1">
              <a:spcBef>
                <a:spcPts val="575"/>
              </a:spcBef>
              <a:buClr>
                <a:schemeClr val="accent1"/>
              </a:buClr>
            </a:pPr>
            <a:r>
              <a:rPr lang="en-US" sz="2800" dirty="0" smtClean="0">
                <a:ea typeface="ＭＳ Ｐゴシック" pitchFamily="-112" charset="-128"/>
              </a:rPr>
              <a:t>312-238-1139</a:t>
            </a:r>
          </a:p>
          <a:p>
            <a:pPr eaLnBrk="1" hangingPunct="1"/>
            <a:r>
              <a:rPr lang="en-US" sz="2800" dirty="0" smtClean="0">
                <a:ea typeface="ＭＳ Ｐゴシック" pitchFamily="-112" charset="-128"/>
              </a:rPr>
              <a:t>Access Living (</a:t>
            </a:r>
            <a:r>
              <a:rPr lang="en-US" sz="2800" dirty="0" smtClean="0">
                <a:ea typeface="ＭＳ Ｐゴシック" pitchFamily="-112" charset="-128"/>
                <a:hlinkClick r:id="rId3"/>
              </a:rPr>
              <a:t>www.accessliving.org</a:t>
            </a:r>
            <a:r>
              <a:rPr lang="en-US" sz="2800" dirty="0" smtClean="0">
                <a:ea typeface="ＭＳ Ｐゴシック" pitchFamily="-112" charset="-128"/>
              </a:rPr>
              <a:t>): Independent Living Skills Training </a:t>
            </a:r>
          </a:p>
          <a:p>
            <a:pPr eaLnBrk="1" hangingPunct="1"/>
            <a:r>
              <a:rPr lang="en-US" sz="2800" dirty="0" smtClean="0">
                <a:ea typeface="ＭＳ Ｐゴシック" pitchFamily="-112" charset="-128"/>
              </a:rPr>
              <a:t>Driving assessment </a:t>
            </a:r>
          </a:p>
          <a:p>
            <a:pPr lvl="1" eaLnBrk="1" hangingPunct="1"/>
            <a:r>
              <a:rPr lang="en-US" sz="2800" dirty="0" err="1" smtClean="0">
                <a:ea typeface="ＭＳ Ｐゴシック" pitchFamily="-112" charset="-128"/>
              </a:rPr>
              <a:t>Northshore</a:t>
            </a:r>
            <a:r>
              <a:rPr lang="en-US" sz="2800" dirty="0" smtClean="0">
                <a:ea typeface="ＭＳ Ｐゴシック" pitchFamily="-112" charset="-128"/>
              </a:rPr>
              <a:t> University Occupational Therapy, </a:t>
            </a:r>
            <a:r>
              <a:rPr lang="en-US" sz="2800" dirty="0" err="1" smtClean="0">
                <a:ea typeface="ＭＳ Ｐゴシック" pitchFamily="-112" charset="-128"/>
              </a:rPr>
              <a:t>Alexian</a:t>
            </a:r>
            <a:r>
              <a:rPr lang="en-US" sz="2800" dirty="0" smtClean="0">
                <a:ea typeface="ＭＳ Ｐゴシック" pitchFamily="-112" charset="-128"/>
              </a:rPr>
              <a:t> Brothers, RIC, Schwab</a:t>
            </a:r>
          </a:p>
          <a:p>
            <a:endParaRPr lang="en-US" dirty="0"/>
          </a:p>
        </p:txBody>
      </p:sp>
      <p:sp>
        <p:nvSpPr>
          <p:cNvPr id="4" name="Slide Number Placeholder 3"/>
          <p:cNvSpPr>
            <a:spLocks noGrp="1"/>
          </p:cNvSpPr>
          <p:nvPr>
            <p:ph type="sldNum" sz="quarter" idx="10"/>
          </p:nvPr>
        </p:nvSpPr>
        <p:spPr/>
        <p:txBody>
          <a:bodyPr/>
          <a:lstStyle/>
          <a:p>
            <a:fld id="{BF74CF17-FCF1-45C0-974E-8E428B7D01DE}" type="slidenum">
              <a:rPr lang="en-US" smtClean="0"/>
              <a:pPr/>
              <a:t>32</a:t>
            </a:fld>
            <a:endParaRPr lang="en-US"/>
          </a:p>
        </p:txBody>
      </p:sp>
    </p:spTree>
    <p:extLst>
      <p:ext uri="{BB962C8B-B14F-4D97-AF65-F5344CB8AC3E}">
        <p14:creationId xmlns:p14="http://schemas.microsoft.com/office/powerpoint/2010/main" val="782635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charset="-128"/>
                <a:cs typeface="ＭＳ Ｐゴシック" charset="-128"/>
              </a:rPr>
              <a:t>Healthy Transitions is a new mobile application designed by the University of Delaware's Center for Disabilities Studies to help young adults with special healthcare needs build skills needed to gain independence and manage their own healthcare. The app features videos that explain how to handle real life scenarios and an interactive game to reinforce the ideas presented in the videos. The videos are categorized into four sections; healthcare, insurance, healthy lifestyles and relationships.</a:t>
            </a:r>
          </a:p>
          <a:p>
            <a:r>
              <a:rPr lang="en-US" sz="1200" kern="1200" dirty="0" smtClean="0">
                <a:solidFill>
                  <a:schemeClr val="tx1"/>
                </a:solidFill>
                <a:latin typeface="Arial" charset="0"/>
                <a:ea typeface="ＭＳ Ｐゴシック" charset="-128"/>
                <a:cs typeface="ＭＳ Ｐゴシック" charset="-128"/>
              </a:rPr>
              <a:t>The app is geared toward young adults and uses instructional videos (featuring young adults) to demonstrate basic skills and ideas such as: making a doctor's appointment, scheduling transportation, making healthy food choices, being assertive, understanding health insurance and many others. After viewing the video, the app features a game to support the ideas from the videos. The user collects a digital badge (star) each time he/she views a video and completes the quiz.</a:t>
            </a:r>
          </a:p>
          <a:p>
            <a:r>
              <a:rPr lang="en-US" sz="1200" kern="1200" dirty="0" smtClean="0">
                <a:solidFill>
                  <a:schemeClr val="tx1"/>
                </a:solidFill>
                <a:latin typeface="Arial" charset="0"/>
                <a:ea typeface="ＭＳ Ｐゴシック" charset="-128"/>
                <a:cs typeface="ＭＳ Ｐゴシック" charset="-128"/>
              </a:rPr>
              <a:t>The Healthy Transitions app is easy to use and is available for free on iTunes and Google Play. CDS collaborated on the development of the app's content with Healthy Transitions New York, Parent Information Center of Delaware, Delaware Family Voices and Dietary Directions, Inc. Funding came from the Delaware Division of Public Health through a grant from the federal Health Resource and Service Administration. More information is available from Family SHADE at http://</a:t>
            </a:r>
            <a:r>
              <a:rPr lang="en-US" sz="1200" kern="1200" dirty="0" err="1" smtClean="0">
                <a:solidFill>
                  <a:schemeClr val="tx1"/>
                </a:solidFill>
                <a:latin typeface="Arial" charset="0"/>
                <a:ea typeface="ＭＳ Ｐゴシック" charset="-128"/>
                <a:cs typeface="ＭＳ Ｐゴシック" charset="-128"/>
              </a:rPr>
              <a:t>www.familyshade.org</a:t>
            </a:r>
            <a:r>
              <a:rPr lang="en-US" sz="1200" kern="1200" dirty="0" smtClean="0">
                <a:solidFill>
                  <a:schemeClr val="tx1"/>
                </a:solidFill>
                <a:latin typeface="Arial" charset="0"/>
                <a:ea typeface="ＭＳ Ｐゴシック" charset="-128"/>
                <a:cs typeface="ＭＳ Ｐゴシック" charset="-128"/>
              </a:rPr>
              <a:t>/agencies/healthy-transitions-mobile-app/ Download the Healthy Transitions App for FREE on iTunes or Google Play: https://</a:t>
            </a:r>
            <a:r>
              <a:rPr lang="en-US" sz="1200" kern="1200" dirty="0" err="1" smtClean="0">
                <a:solidFill>
                  <a:schemeClr val="tx1"/>
                </a:solidFill>
                <a:latin typeface="Arial" charset="0"/>
                <a:ea typeface="ＭＳ Ｐゴシック" charset="-128"/>
                <a:cs typeface="ＭＳ Ｐゴシック" charset="-128"/>
              </a:rPr>
              <a:t>play.google.com</a:t>
            </a:r>
            <a:r>
              <a:rPr lang="en-US" sz="1200" kern="1200" dirty="0" smtClean="0">
                <a:solidFill>
                  <a:schemeClr val="tx1"/>
                </a:solidFill>
                <a:latin typeface="Arial" charset="0"/>
                <a:ea typeface="ＭＳ Ｐゴシック" charset="-128"/>
                <a:cs typeface="ＭＳ Ｐゴシック" charset="-128"/>
              </a:rPr>
              <a:t>/store/</a:t>
            </a:r>
            <a:r>
              <a:rPr lang="en-US" sz="1200" kern="1200" dirty="0" err="1" smtClean="0">
                <a:solidFill>
                  <a:schemeClr val="tx1"/>
                </a:solidFill>
                <a:latin typeface="Arial" charset="0"/>
                <a:ea typeface="ＭＳ Ｐゴシック" charset="-128"/>
                <a:cs typeface="ＭＳ Ｐゴシック" charset="-128"/>
              </a:rPr>
              <a:t>search?q</a:t>
            </a:r>
            <a:r>
              <a:rPr lang="en-US" sz="1200" kern="1200" dirty="0" smtClean="0">
                <a:solidFill>
                  <a:schemeClr val="tx1"/>
                </a:solidFill>
                <a:latin typeface="Arial" charset="0"/>
                <a:ea typeface="ＭＳ Ｐゴシック" charset="-128"/>
                <a:cs typeface="ＭＳ Ｐゴシック" charset="-128"/>
              </a:rPr>
              <a:t>=healthy%20transition</a:t>
            </a:r>
            <a:endParaRPr lang="en-US" dirty="0"/>
          </a:p>
        </p:txBody>
      </p:sp>
      <p:sp>
        <p:nvSpPr>
          <p:cNvPr id="4" name="Slide Number Placeholder 3"/>
          <p:cNvSpPr>
            <a:spLocks noGrp="1"/>
          </p:cNvSpPr>
          <p:nvPr>
            <p:ph type="sldNum" sz="quarter" idx="10"/>
          </p:nvPr>
        </p:nvSpPr>
        <p:spPr/>
        <p:txBody>
          <a:bodyPr/>
          <a:lstStyle/>
          <a:p>
            <a:fld id="{BF74CF17-FCF1-45C0-974E-8E428B7D01DE}" type="slidenum">
              <a:rPr lang="en-US" smtClean="0"/>
              <a:pPr/>
              <a:t>34</a:t>
            </a:fld>
            <a:endParaRPr lang="en-US"/>
          </a:p>
        </p:txBody>
      </p:sp>
    </p:spTree>
    <p:extLst>
      <p:ext uri="{BB962C8B-B14F-4D97-AF65-F5344CB8AC3E}">
        <p14:creationId xmlns:p14="http://schemas.microsoft.com/office/powerpoint/2010/main" val="2629465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4CF17-FCF1-45C0-974E-8E428B7D01DE}" type="slidenum">
              <a:rPr lang="en-US" smtClean="0"/>
              <a:pPr/>
              <a:t>37</a:t>
            </a:fld>
            <a:endParaRPr lang="en-US"/>
          </a:p>
        </p:txBody>
      </p:sp>
    </p:spTree>
    <p:extLst>
      <p:ext uri="{BB962C8B-B14F-4D97-AF65-F5344CB8AC3E}">
        <p14:creationId xmlns:p14="http://schemas.microsoft.com/office/powerpoint/2010/main" val="106327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endParaRPr lang="en-US" dirty="0" smtClean="0">
              <a:ea typeface="ＭＳ Ｐゴシック" pitchFamily="-112" charset="-128"/>
            </a:endParaRPr>
          </a:p>
          <a:p>
            <a:endParaRPr lang="en-US" dirty="0" smtClean="0">
              <a:ea typeface="ＭＳ Ｐゴシック" pitchFamily="-112" charset="-128"/>
            </a:endParaRPr>
          </a:p>
        </p:txBody>
      </p:sp>
      <p:sp>
        <p:nvSpPr>
          <p:cNvPr id="19460" name="Slide Number Placeholder 3"/>
          <p:cNvSpPr>
            <a:spLocks noGrp="1"/>
          </p:cNvSpPr>
          <p:nvPr>
            <p:ph type="sldNum" sz="quarter" idx="5"/>
          </p:nvPr>
        </p:nvSpPr>
        <p:spPr>
          <a:noFill/>
        </p:spPr>
        <p:txBody>
          <a:bodyPr/>
          <a:lstStyle/>
          <a:p>
            <a:fld id="{F24F6CE3-4F7F-4711-80BB-4D58D5AFE6FC}" type="slidenum">
              <a:rPr lang="en-US"/>
              <a:pPr/>
              <a:t>4</a:t>
            </a:fld>
            <a:endParaRPr lang="en-US"/>
          </a:p>
        </p:txBody>
      </p:sp>
    </p:spTree>
    <p:extLst>
      <p:ext uri="{BB962C8B-B14F-4D97-AF65-F5344CB8AC3E}">
        <p14:creationId xmlns:p14="http://schemas.microsoft.com/office/powerpoint/2010/main" val="4267523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lnSpc>
                <a:spcPct val="80000"/>
              </a:lnSpc>
            </a:pPr>
            <a:endParaRPr lang="en-US" sz="600" smtClean="0">
              <a:latin typeface="Calibri" pitchFamily="-112" charset="0"/>
              <a:ea typeface="ＭＳ Ｐゴシック" pitchFamily="-112" charset="-128"/>
            </a:endParaRPr>
          </a:p>
        </p:txBody>
      </p:sp>
      <p:sp>
        <p:nvSpPr>
          <p:cNvPr id="69636" name="Slide Number Placeholder 3"/>
          <p:cNvSpPr>
            <a:spLocks noGrp="1"/>
          </p:cNvSpPr>
          <p:nvPr>
            <p:ph type="sldNum" sz="quarter" idx="5"/>
          </p:nvPr>
        </p:nvSpPr>
        <p:spPr>
          <a:noFill/>
        </p:spPr>
        <p:txBody>
          <a:bodyPr/>
          <a:lstStyle/>
          <a:p>
            <a:fld id="{9E04978B-40BE-47D6-89D4-32632EF19598}"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644904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73731" name="Notes Placeholder 2"/>
          <p:cNvSpPr>
            <a:spLocks noGrp="1"/>
          </p:cNvSpPr>
          <p:nvPr>
            <p:ph type="body" idx="1"/>
          </p:nvPr>
        </p:nvSpPr>
        <p:spPr>
          <a:noFill/>
          <a:ln/>
        </p:spPr>
        <p:txBody>
          <a:bodyPr/>
          <a:lstStyle/>
          <a:p>
            <a:r>
              <a:rPr lang="en-US" smtClean="0">
                <a:ea typeface="ＭＳ Ｐゴシック" pitchFamily="-112" charset="-128"/>
              </a:rPr>
              <a:t>Through DHS/DRS</a:t>
            </a:r>
          </a:p>
          <a:p>
            <a:r>
              <a:rPr lang="en-US" smtClean="0">
                <a:ea typeface="ＭＳ Ｐゴシック" pitchFamily="-112" charset="-128"/>
              </a:rPr>
              <a:t>To assist an individual with a disability in preparing for, securing, retaining, or regaining an employment outcome that is consistent with the strengths, capabilities, interests, and informed choice of the individual</a:t>
            </a:r>
          </a:p>
          <a:p>
            <a:r>
              <a:rPr lang="en-US" smtClean="0">
                <a:ea typeface="ＭＳ Ｐゴシック" pitchFamily="-112" charset="-128"/>
              </a:rPr>
              <a:t>Respect for individual autonomy</a:t>
            </a:r>
          </a:p>
          <a:p>
            <a:r>
              <a:rPr lang="en-US" smtClean="0">
                <a:ea typeface="ＭＳ Ｐゴシック" pitchFamily="-112" charset="-128"/>
              </a:rPr>
              <a:t>Parallels goal-oriented transition plan</a:t>
            </a:r>
          </a:p>
          <a:p>
            <a:endParaRPr lang="en-US" smtClean="0">
              <a:ea typeface="ＭＳ Ｐゴシック" pitchFamily="-112" charset="-128"/>
            </a:endParaRPr>
          </a:p>
        </p:txBody>
      </p:sp>
      <p:sp>
        <p:nvSpPr>
          <p:cNvPr id="73732" name="Slide Number Placeholder 3"/>
          <p:cNvSpPr>
            <a:spLocks noGrp="1"/>
          </p:cNvSpPr>
          <p:nvPr>
            <p:ph type="sldNum" sz="quarter" idx="5"/>
          </p:nvPr>
        </p:nvSpPr>
        <p:spPr>
          <a:noFill/>
        </p:spPr>
        <p:txBody>
          <a:bodyPr/>
          <a:lstStyle/>
          <a:p>
            <a:fld id="{067507B9-7979-4AA9-B915-1A740AEFF57F}" type="slidenum">
              <a:rPr lang="en-US">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12137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p:spPr>
        <p:txBody>
          <a:bodyPr/>
          <a:lstStyle/>
          <a:p>
            <a:r>
              <a:rPr lang="en-US" dirty="0" smtClean="0">
                <a:ea typeface="ＭＳ Ｐゴシック" pitchFamily="-112" charset="-128"/>
              </a:rPr>
              <a:t>STEP: Secondary Transition Experience Program </a:t>
            </a:r>
          </a:p>
          <a:p>
            <a:r>
              <a:rPr lang="en-US" dirty="0" smtClean="0">
                <a:ea typeface="ＭＳ Ｐゴシック" pitchFamily="-112" charset="-128"/>
              </a:rPr>
              <a:t>Kids with DD need a work history</a:t>
            </a:r>
            <a:r>
              <a:rPr lang="en-US" baseline="0" dirty="0" smtClean="0">
                <a:ea typeface="ＭＳ Ｐゴシック" pitchFamily="-112" charset="-128"/>
              </a:rPr>
              <a:t> – building work experiences in school as much as possible and building both skills and good work habits</a:t>
            </a:r>
            <a:endParaRPr lang="en-US" dirty="0" smtClean="0">
              <a:ea typeface="ＭＳ Ｐゴシック" pitchFamily="-112" charset="-128"/>
            </a:endParaRPr>
          </a:p>
          <a:p>
            <a:endParaRPr lang="en-US" dirty="0" smtClean="0">
              <a:ea typeface="ＭＳ Ｐゴシック" pitchFamily="-112" charset="-128"/>
            </a:endParaRPr>
          </a:p>
        </p:txBody>
      </p:sp>
      <p:sp>
        <p:nvSpPr>
          <p:cNvPr id="76804" name="Slide Number Placeholder 3"/>
          <p:cNvSpPr>
            <a:spLocks noGrp="1"/>
          </p:cNvSpPr>
          <p:nvPr>
            <p:ph type="sldNum" sz="quarter" idx="5"/>
          </p:nvPr>
        </p:nvSpPr>
        <p:spPr>
          <a:noFill/>
        </p:spPr>
        <p:txBody>
          <a:bodyPr/>
          <a:lstStyle/>
          <a:p>
            <a:fld id="{F58D8CBB-D94C-45A5-BF86-22A84D65FBD8}"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7316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 CYSHCN survey</a:t>
            </a:r>
          </a:p>
          <a:p>
            <a:r>
              <a:rPr lang="en-US" sz="1200" kern="1200" dirty="0" smtClean="0">
                <a:solidFill>
                  <a:schemeClr val="tx1"/>
                </a:solidFill>
                <a:effectLst/>
                <a:latin typeface="Arial" charset="0"/>
                <a:ea typeface="ＭＳ Ｐゴシック" charset="-128"/>
                <a:cs typeface="ＭＳ Ｐゴシック" charset="-128"/>
              </a:rPr>
              <a:t>n estimated 4.5 million or 18.4% of US youth ages 12 to 18 have a special health </a:t>
            </a:r>
            <a:endParaRPr lang="en-US" dirty="0" smtClean="0"/>
          </a:p>
          <a:p>
            <a:r>
              <a:rPr lang="en-US" sz="1200" kern="1200" dirty="0" smtClean="0">
                <a:solidFill>
                  <a:schemeClr val="tx1"/>
                </a:solidFill>
                <a:effectLst/>
                <a:latin typeface="Arial" charset="0"/>
                <a:ea typeface="ＭＳ Ｐゴシック" charset="-128"/>
                <a:cs typeface="ＭＳ Ｐゴシック" charset="-128"/>
              </a:rPr>
              <a:t>care need, a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128"/>
                <a:cs typeface="ＭＳ Ｐゴシック" charset="-128"/>
              </a:rPr>
              <a:t>More than a third of YSHCN have an emotional, behavioral, or </a:t>
            </a:r>
            <a:r>
              <a:rPr lang="en-US" sz="1200" kern="1200" dirty="0" err="1" smtClean="0">
                <a:solidFill>
                  <a:schemeClr val="tx1"/>
                </a:solidFill>
                <a:effectLst/>
                <a:latin typeface="Arial" charset="0"/>
                <a:ea typeface="ＭＳ Ｐゴシック" charset="-128"/>
                <a:cs typeface="ＭＳ Ｐゴシック" charset="-128"/>
              </a:rPr>
              <a:t>developmen</a:t>
            </a:r>
            <a:r>
              <a:rPr lang="en-US" sz="1200" kern="1200" dirty="0" smtClean="0">
                <a:solidFill>
                  <a:schemeClr val="tx1"/>
                </a:solidFill>
                <a:effectLst/>
                <a:latin typeface="Arial" charset="0"/>
                <a:ea typeface="ＭＳ Ｐゴシック" charset="-128"/>
                <a:cs typeface="ＭＳ Ｐゴシック" charset="-128"/>
              </a:rPr>
              <a:t>- </a:t>
            </a:r>
            <a:r>
              <a:rPr lang="en-US" sz="1200" kern="1200" dirty="0" err="1" smtClean="0">
                <a:solidFill>
                  <a:schemeClr val="tx1"/>
                </a:solidFill>
                <a:effectLst/>
                <a:latin typeface="Arial" charset="0"/>
                <a:ea typeface="ＭＳ Ｐゴシック" charset="-128"/>
                <a:cs typeface="ＭＳ Ｐゴシック" charset="-128"/>
              </a:rPr>
              <a:t>tal</a:t>
            </a:r>
            <a:r>
              <a:rPr lang="en-US" sz="1200" kern="1200" dirty="0" smtClean="0">
                <a:solidFill>
                  <a:schemeClr val="tx1"/>
                </a:solidFill>
                <a:effectLst/>
                <a:latin typeface="Arial" charset="0"/>
                <a:ea typeface="ＭＳ Ｐゴシック" charset="-128"/>
                <a:cs typeface="ＭＳ Ｐゴシック" charset="-128"/>
              </a:rPr>
              <a:t> condition, and more than a quarter experience a persistent and significant impact on activities as a result of their condition. </a:t>
            </a:r>
            <a:endParaRPr lang="en-US" dirty="0" smtClean="0"/>
          </a:p>
          <a:p>
            <a:endParaRPr lang="en-US" dirty="0" smtClean="0">
              <a:ea typeface="ＭＳ Ｐゴシック" pitchFamily="-112" charset="-128"/>
            </a:endParaRPr>
          </a:p>
          <a:p>
            <a:endParaRPr lang="en-US" dirty="0" smtClean="0">
              <a:ea typeface="ＭＳ Ｐゴシック" pitchFamily="-11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12" charset="-128"/>
              </a:rPr>
              <a:t>McManus</a:t>
            </a:r>
            <a:r>
              <a:rPr lang="en-US" baseline="0" dirty="0" smtClean="0">
                <a:ea typeface="ＭＳ Ｐゴシック" pitchFamily="-112" charset="-128"/>
              </a:rPr>
              <a:t> et al, 2013, </a:t>
            </a:r>
            <a:r>
              <a:rPr lang="en-US" sz="1200" kern="1200" dirty="0" smtClean="0">
                <a:solidFill>
                  <a:schemeClr val="tx1"/>
                </a:solidFill>
                <a:effectLst/>
                <a:latin typeface="Arial" charset="0"/>
                <a:ea typeface="ＭＳ Ｐゴシック" charset="-128"/>
                <a:cs typeface="ＭＳ Ｐゴシック" charset="-128"/>
              </a:rPr>
              <a:t>Current Status of Transition Preparation Among Youth With Special Needs in the United States </a:t>
            </a:r>
            <a:endParaRPr lang="en-US" dirty="0" smtClean="0"/>
          </a:p>
          <a:p>
            <a:r>
              <a:rPr lang="en-US" dirty="0" smtClean="0">
                <a:ea typeface="ＭＳ Ｐゴシック" pitchFamily="-112" charset="-128"/>
              </a:rPr>
              <a:t>Pediatrics </a:t>
            </a:r>
          </a:p>
          <a:p>
            <a:endParaRPr lang="en-US" dirty="0" smtClean="0">
              <a:ea typeface="ＭＳ Ｐゴシック" pitchFamily="-112" charset="-128"/>
            </a:endParaRPr>
          </a:p>
          <a:p>
            <a:r>
              <a:rPr lang="en-US" dirty="0" err="1" smtClean="0">
                <a:ea typeface="ＭＳ Ｐゴシック" pitchFamily="-112" charset="-128"/>
              </a:rPr>
              <a:t>Assoc</a:t>
            </a:r>
            <a:r>
              <a:rPr lang="en-US" baseline="0" dirty="0" smtClean="0">
                <a:ea typeface="ＭＳ Ｐゴシック" pitchFamily="-112" charset="-128"/>
              </a:rPr>
              <a:t> </a:t>
            </a:r>
            <a:r>
              <a:rPr lang="en-US" baseline="0" dirty="0" err="1" smtClean="0">
                <a:ea typeface="ＭＳ Ｐゴシック" pitchFamily="-112" charset="-128"/>
              </a:rPr>
              <a:t>eith</a:t>
            </a:r>
            <a:r>
              <a:rPr lang="en-US" baseline="0" dirty="0" smtClean="0">
                <a:ea typeface="ＭＳ Ｐゴシック" pitchFamily="-112" charset="-128"/>
              </a:rPr>
              <a:t> meeting core </a:t>
            </a:r>
            <a:r>
              <a:rPr lang="en-US" baseline="0" dirty="0" err="1" smtClean="0">
                <a:ea typeface="ＭＳ Ｐゴシック" pitchFamily="-112" charset="-128"/>
              </a:rPr>
              <a:t>transiton</a:t>
            </a:r>
            <a:r>
              <a:rPr lang="en-US" baseline="0" dirty="0" smtClean="0">
                <a:ea typeface="ＭＳ Ｐゴシック" pitchFamily="-112" charset="-128"/>
              </a:rPr>
              <a:t> </a:t>
            </a:r>
            <a:r>
              <a:rPr lang="en-US" sz="1200" kern="1200" dirty="0" smtClean="0">
                <a:solidFill>
                  <a:schemeClr val="tx1"/>
                </a:solidFill>
                <a:effectLst/>
                <a:latin typeface="Arial" charset="0"/>
                <a:ea typeface="ＭＳ Ｐゴシック" charset="-128"/>
                <a:cs typeface="ＭＳ Ｐゴシック" charset="-128"/>
              </a:rPr>
              <a:t>outcome: female gender, non-Hispanic white race, speaking English in the home, and having a family income $400% of the federal poverty level (FPL). In addition, certain health and health care characteristics positively affect transition preparation. These include having a special health care </a:t>
            </a:r>
            <a:endParaRPr lang="en-US" dirty="0" smtClean="0"/>
          </a:p>
          <a:p>
            <a:r>
              <a:rPr lang="en-US" sz="1200" kern="1200" dirty="0" smtClean="0">
                <a:solidFill>
                  <a:schemeClr val="tx1"/>
                </a:solidFill>
                <a:effectLst/>
                <a:latin typeface="Arial" charset="0"/>
                <a:ea typeface="ＭＳ Ｐゴシック" charset="-128"/>
                <a:cs typeface="ＭＳ Ｐゴシック" charset="-128"/>
              </a:rPr>
              <a:t>PEDIATRICS Volume 131, Number 6, June 2013 </a:t>
            </a:r>
            <a:endParaRPr lang="en-US" dirty="0" smtClean="0"/>
          </a:p>
          <a:p>
            <a:r>
              <a:rPr lang="en-US" sz="1200" kern="1200" dirty="0" smtClean="0">
                <a:solidFill>
                  <a:schemeClr val="tx1"/>
                </a:solidFill>
                <a:effectLst/>
                <a:latin typeface="Arial" charset="0"/>
                <a:ea typeface="ＭＳ Ｐゴシック" charset="-128"/>
                <a:cs typeface="ＭＳ Ｐゴシック" charset="-128"/>
              </a:rPr>
              <a:t>1093 </a:t>
            </a:r>
            <a:endParaRPr lang="en-US" dirty="0" smtClean="0"/>
          </a:p>
          <a:p>
            <a:r>
              <a:rPr lang="en-US" sz="1200" kern="1200" dirty="0" smtClean="0">
                <a:solidFill>
                  <a:schemeClr val="tx1"/>
                </a:solidFill>
                <a:effectLst/>
                <a:latin typeface="Arial" charset="0"/>
                <a:ea typeface="ＭＳ Ｐゴシック" charset="-128"/>
                <a:cs typeface="ＭＳ Ｐゴシック" charset="-128"/>
              </a:rPr>
              <a:t>Downloaded from by guest on March 15, 2017 </a:t>
            </a:r>
            <a:endParaRPr lang="en-US" dirty="0" smtClean="0"/>
          </a:p>
          <a:p>
            <a:r>
              <a:rPr lang="en-US" sz="1200" kern="1200" dirty="0" smtClean="0">
                <a:solidFill>
                  <a:schemeClr val="tx1"/>
                </a:solidFill>
                <a:effectLst/>
                <a:latin typeface="Arial" charset="0"/>
                <a:ea typeface="ＭＳ Ｐゴシック" charset="-128"/>
                <a:cs typeface="ＭＳ Ｐゴシック" charset="-128"/>
              </a:rPr>
              <a:t>need with no impact on activities; </a:t>
            </a:r>
            <a:r>
              <a:rPr lang="en-US" sz="1200" kern="1200" dirty="0" err="1" smtClean="0">
                <a:solidFill>
                  <a:schemeClr val="tx1"/>
                </a:solidFill>
                <a:effectLst/>
                <a:latin typeface="Arial" charset="0"/>
                <a:ea typeface="ＭＳ Ｐゴシック" charset="-128"/>
                <a:cs typeface="ＭＳ Ｐゴシック" charset="-128"/>
              </a:rPr>
              <a:t>hav</a:t>
            </a:r>
            <a:r>
              <a:rPr lang="en-US" sz="1200" kern="1200" dirty="0" smtClean="0">
                <a:solidFill>
                  <a:schemeClr val="tx1"/>
                </a:solidFill>
                <a:effectLst/>
                <a:latin typeface="Arial" charset="0"/>
                <a:ea typeface="ＭＳ Ｐゴシック" charset="-128"/>
                <a:cs typeface="ＭＳ Ｐゴシック" charset="-128"/>
              </a:rPr>
              <a:t>- </a:t>
            </a:r>
            <a:r>
              <a:rPr lang="en-US" sz="1200" kern="1200" dirty="0" err="1" smtClean="0">
                <a:solidFill>
                  <a:schemeClr val="tx1"/>
                </a:solidFill>
                <a:effectLst/>
                <a:latin typeface="Arial" charset="0"/>
                <a:ea typeface="ＭＳ Ｐゴシック" charset="-128"/>
                <a:cs typeface="ＭＳ Ｐゴシック" charset="-128"/>
              </a:rPr>
              <a:t>ing</a:t>
            </a:r>
            <a:r>
              <a:rPr lang="en-US" sz="1200" kern="1200" dirty="0" smtClean="0">
                <a:solidFill>
                  <a:schemeClr val="tx1"/>
                </a:solidFill>
                <a:effectLst/>
                <a:latin typeface="Arial" charset="0"/>
                <a:ea typeface="ＭＳ Ｐゴシック" charset="-128"/>
                <a:cs typeface="ＭＳ Ｐゴシック" charset="-128"/>
              </a:rPr>
              <a:t> a condition other than an emo- </a:t>
            </a:r>
            <a:r>
              <a:rPr lang="en-US" sz="1200" kern="1200" dirty="0" err="1" smtClean="0">
                <a:solidFill>
                  <a:schemeClr val="tx1"/>
                </a:solidFill>
                <a:effectLst/>
                <a:latin typeface="Arial" charset="0"/>
                <a:ea typeface="ＭＳ Ｐゴシック" charset="-128"/>
                <a:cs typeface="ＭＳ Ｐゴシック" charset="-128"/>
              </a:rPr>
              <a:t>tional</a:t>
            </a:r>
            <a:r>
              <a:rPr lang="en-US" sz="1200" kern="1200" dirty="0" smtClean="0">
                <a:solidFill>
                  <a:schemeClr val="tx1"/>
                </a:solidFill>
                <a:effectLst/>
                <a:latin typeface="Arial" charset="0"/>
                <a:ea typeface="ＭＳ Ｐゴシック" charset="-128"/>
                <a:cs typeface="ＭＳ Ｐゴシック" charset="-128"/>
              </a:rPr>
              <a:t>, behavioral, or developmental condition; receiving care within a </a:t>
            </a:r>
            <a:r>
              <a:rPr lang="en-US" sz="1200" kern="1200" dirty="0" err="1" smtClean="0">
                <a:solidFill>
                  <a:schemeClr val="tx1"/>
                </a:solidFill>
                <a:effectLst/>
                <a:latin typeface="Arial" charset="0"/>
                <a:ea typeface="ＭＳ Ｐゴシック" charset="-128"/>
                <a:cs typeface="ＭＳ Ｐゴシック" charset="-128"/>
              </a:rPr>
              <a:t>medi</a:t>
            </a:r>
            <a:r>
              <a:rPr lang="en-US" sz="1200" kern="1200" dirty="0" smtClean="0">
                <a:solidFill>
                  <a:schemeClr val="tx1"/>
                </a:solidFill>
                <a:effectLst/>
                <a:latin typeface="Arial" charset="0"/>
                <a:ea typeface="ＭＳ Ｐゴシック" charset="-128"/>
                <a:cs typeface="ＭＳ Ｐゴシック" charset="-128"/>
              </a:rPr>
              <a:t>- </a:t>
            </a:r>
            <a:r>
              <a:rPr lang="en-US" sz="1200" kern="1200" dirty="0" err="1" smtClean="0">
                <a:solidFill>
                  <a:schemeClr val="tx1"/>
                </a:solidFill>
                <a:effectLst/>
                <a:latin typeface="Arial" charset="0"/>
                <a:ea typeface="ＭＳ Ｐゴシック" charset="-128"/>
                <a:cs typeface="ＭＳ Ｐゴシック" charset="-128"/>
              </a:rPr>
              <a:t>cal</a:t>
            </a:r>
            <a:r>
              <a:rPr lang="en-US" sz="1200" kern="1200" dirty="0" smtClean="0">
                <a:solidFill>
                  <a:schemeClr val="tx1"/>
                </a:solidFill>
                <a:effectLst/>
                <a:latin typeface="Arial" charset="0"/>
                <a:ea typeface="ＭＳ Ｐゴシック" charset="-128"/>
                <a:cs typeface="ＭＳ Ｐゴシック" charset="-128"/>
              </a:rPr>
              <a:t> home; and having insurance cover- age. </a:t>
            </a:r>
            <a:endParaRPr lang="en-US" dirty="0" smtClean="0"/>
          </a:p>
          <a:p>
            <a:r>
              <a:rPr lang="en-US" dirty="0" smtClean="0"/>
              <a:t> into adulthood</a:t>
            </a:r>
            <a:r>
              <a:rPr lang="en-US" baseline="0" dirty="0" smtClean="0"/>
              <a:t> </a:t>
            </a:r>
          </a:p>
        </p:txBody>
      </p:sp>
      <p:sp>
        <p:nvSpPr>
          <p:cNvPr id="4" name="Slide Number Placeholder 3"/>
          <p:cNvSpPr>
            <a:spLocks noGrp="1"/>
          </p:cNvSpPr>
          <p:nvPr>
            <p:ph type="sldNum" sz="quarter" idx="10"/>
          </p:nvPr>
        </p:nvSpPr>
        <p:spPr/>
        <p:txBody>
          <a:bodyPr/>
          <a:lstStyle/>
          <a:p>
            <a:fld id="{BF74CF17-FCF1-45C0-974E-8E428B7D01DE}" type="slidenum">
              <a:rPr lang="en-US" smtClean="0"/>
              <a:pPr/>
              <a:t>5</a:t>
            </a:fld>
            <a:endParaRPr lang="en-US"/>
          </a:p>
        </p:txBody>
      </p:sp>
    </p:spTree>
    <p:extLst>
      <p:ext uri="{BB962C8B-B14F-4D97-AF65-F5344CB8AC3E}">
        <p14:creationId xmlns:p14="http://schemas.microsoft.com/office/powerpoint/2010/main" val="156437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A071DD4-2370-4CA0-8E3C-5493DBAE8F8D}" type="slidenum">
              <a:rPr lang="en-US">
                <a:latin typeface="Times New Roman" pitchFamily="-112" charset="0"/>
              </a:rPr>
              <a:pPr/>
              <a:t>6</a:t>
            </a:fld>
            <a:endParaRPr lang="en-US">
              <a:latin typeface="Times New Roman" pitchFamily="-112" charset="0"/>
            </a:endParaRPr>
          </a:p>
        </p:txBody>
      </p:sp>
      <p:sp>
        <p:nvSpPr>
          <p:cNvPr id="22531" name="Text Box 1"/>
          <p:cNvSpPr txBox="1">
            <a:spLocks noChangeArrowheads="1"/>
          </p:cNvSpPr>
          <p:nvPr/>
        </p:nvSpPr>
        <p:spPr bwMode="auto">
          <a:xfrm>
            <a:off x="0" y="0"/>
            <a:ext cx="1588" cy="1588"/>
          </a:xfrm>
          <a:prstGeom prst="rect">
            <a:avLst/>
          </a:prstGeom>
          <a:noFill/>
          <a:ln w="9525">
            <a:noFill/>
            <a:round/>
            <a:headEnd/>
            <a:tailEnd/>
          </a:ln>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E8B7F0B-CFD4-47AE-8F65-549D3EC8539F}" type="slidenum">
              <a:rPr lang="en-US" sz="1400">
                <a:solidFill>
                  <a:srgbClr val="000000"/>
                </a:solidFill>
                <a:latin typeface="Verdana" pitchFamily="-112" charset="0"/>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US" sz="1400">
              <a:solidFill>
                <a:srgbClr val="000000"/>
              </a:solidFill>
              <a:latin typeface="Verdana" pitchFamily="-112" charset="0"/>
            </a:endParaRPr>
          </a:p>
        </p:txBody>
      </p:sp>
      <p:sp>
        <p:nvSpPr>
          <p:cNvPr id="22532" name="Rectangle 2"/>
          <p:cNvSpPr>
            <a:spLocks noGrp="1" noRot="1" noChangeAspect="1" noChangeArrowheads="1" noTextEdit="1"/>
          </p:cNvSpPr>
          <p:nvPr>
            <p:ph type="sldImg"/>
          </p:nvPr>
        </p:nvSpPr>
        <p:spPr>
          <a:xfrm>
            <a:off x="0" y="0"/>
            <a:ext cx="1588" cy="1588"/>
          </a:xfrm>
          <a:solidFill>
            <a:srgbClr val="FFFFFF"/>
          </a:solidFill>
          <a:ln/>
        </p:spPr>
      </p:sp>
      <p:sp>
        <p:nvSpPr>
          <p:cNvPr id="22533" name="Rectangle 3"/>
          <p:cNvSpPr>
            <a:spLocks noGrp="1" noChangeArrowheads="1"/>
          </p:cNvSpPr>
          <p:nvPr>
            <p:ph type="body" idx="1"/>
          </p:nvPr>
        </p:nvSpPr>
        <p:spPr>
          <a:xfrm>
            <a:off x="0" y="-195263"/>
            <a:ext cx="1588" cy="392113"/>
          </a:xfrm>
          <a:noFill/>
          <a:ln/>
        </p:spPr>
        <p:txBody>
          <a:bodyPr wrap="none" anchor="ctr"/>
          <a:lstStyle/>
          <a:p>
            <a:r>
              <a:rPr lang="en-US" smtClean="0">
                <a:latin typeface="Times New Roman" pitchFamily="-112" charset="0"/>
                <a:ea typeface="ＭＳ Ｐゴシック" pitchFamily="-112" charset="-128"/>
              </a:rPr>
              <a:t>International classification of functioning. There are 3 levels of functioning.  </a:t>
            </a:r>
          </a:p>
          <a:p>
            <a:r>
              <a:rPr lang="en-US" smtClean="0">
                <a:latin typeface="Times New Roman" pitchFamily="-112" charset="0"/>
                <a:ea typeface="ＭＳ Ｐゴシック" pitchFamily="-112" charset="-128"/>
              </a:rPr>
              <a:t>Body structures- anatomical parts of body such as organs and limbs. Body function- physiological functions of body systems including psychological such as remembering and thinking. Activity- tasks done by people. Learning, moving, walking, washing clothes, performing self-care, reading. Participation- activities in the community, involvement in a life siutation- relationships, education, group therapy, work, recreation. Loss of functioing at each level has a different term. Loss at body level is impairment (loss or organ structure of function). Activity limitation- restriction or difficulty performing an activity. Participation restriction- restriction in performing roles typical of peers. Disability can occur at any of these levels. Contextual can be facilitators or barriers. Environmental factors include social attitudes, architectural characteristics, legal and social structures, as well as climate, terrain. Personal = gender, age, coping styles, social background, education, profession, past and current experience, overall behaviour pattern, character and other factors that influence how disability is experienced by the individual. </a:t>
            </a:r>
          </a:p>
          <a:p>
            <a:pPr eaLnBrk="1">
              <a:spcBef>
                <a:spcPct val="0"/>
              </a:spcBef>
            </a:pPr>
            <a:endParaRPr lang="en-US" sz="2000" smtClean="0">
              <a:ea typeface="Microsoft YaHei" pitchFamily="34" charset="-122"/>
            </a:endParaRPr>
          </a:p>
        </p:txBody>
      </p:sp>
    </p:spTree>
    <p:extLst>
      <p:ext uri="{BB962C8B-B14F-4D97-AF65-F5344CB8AC3E}">
        <p14:creationId xmlns:p14="http://schemas.microsoft.com/office/powerpoint/2010/main" val="404394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dirty="0" smtClean="0">
                <a:ea typeface="ＭＳ Ｐゴシック" pitchFamily="-112" charset="-128"/>
              </a:rPr>
              <a:t>Health care transition,</a:t>
            </a:r>
            <a:r>
              <a:rPr lang="en-US" baseline="0" dirty="0" smtClean="0">
                <a:ea typeface="ＭＳ Ｐゴシック" pitchFamily="-112" charset="-128"/>
              </a:rPr>
              <a:t> </a:t>
            </a:r>
            <a:r>
              <a:rPr lang="en-US" baseline="0" dirty="0" err="1" smtClean="0">
                <a:ea typeface="ＭＳ Ｐゴシック" pitchFamily="-112" charset="-128"/>
              </a:rPr>
              <a:t>proivders</a:t>
            </a:r>
            <a:r>
              <a:rPr lang="en-US" baseline="0" dirty="0" smtClean="0">
                <a:ea typeface="ＭＳ Ｐゴシック" pitchFamily="-112" charset="-128"/>
              </a:rPr>
              <a:t> </a:t>
            </a:r>
            <a:r>
              <a:rPr lang="en-US" dirty="0" smtClean="0">
                <a:ea typeface="ＭＳ Ｐゴシック" pitchFamily="-112" charset="-128"/>
              </a:rPr>
              <a:t>play a role in larger process</a:t>
            </a:r>
          </a:p>
        </p:txBody>
      </p:sp>
      <p:sp>
        <p:nvSpPr>
          <p:cNvPr id="24580" name="Slide Number Placeholder 3"/>
          <p:cNvSpPr>
            <a:spLocks noGrp="1"/>
          </p:cNvSpPr>
          <p:nvPr>
            <p:ph type="sldNum" sz="quarter" idx="5"/>
          </p:nvPr>
        </p:nvSpPr>
        <p:spPr>
          <a:noFill/>
        </p:spPr>
        <p:txBody>
          <a:bodyPr/>
          <a:lstStyle/>
          <a:p>
            <a:fld id="{3AA3EBA2-7D13-44A2-B85B-B30CF362CE77}" type="slidenum">
              <a:rPr lang="en-US"/>
              <a:pPr/>
              <a:t>7</a:t>
            </a:fld>
            <a:endParaRPr lang="en-US"/>
          </a:p>
        </p:txBody>
      </p:sp>
    </p:spTree>
    <p:extLst>
      <p:ext uri="{BB962C8B-B14F-4D97-AF65-F5344CB8AC3E}">
        <p14:creationId xmlns:p14="http://schemas.microsoft.com/office/powerpoint/2010/main" val="152751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endParaRPr lang="en-US" smtClean="0">
              <a:ea typeface="ＭＳ Ｐゴシック" pitchFamily="-112" charset="-128"/>
            </a:endParaRPr>
          </a:p>
        </p:txBody>
      </p:sp>
      <p:sp>
        <p:nvSpPr>
          <p:cNvPr id="27652" name="Slide Number Placeholder 3"/>
          <p:cNvSpPr>
            <a:spLocks noGrp="1"/>
          </p:cNvSpPr>
          <p:nvPr>
            <p:ph type="sldNum" sz="quarter" idx="5"/>
          </p:nvPr>
        </p:nvSpPr>
        <p:spPr>
          <a:noFill/>
        </p:spPr>
        <p:txBody>
          <a:bodyPr/>
          <a:lstStyle/>
          <a:p>
            <a:fld id="{35A1C484-7518-470A-830C-56CA05A1DBB1}" type="slidenum">
              <a:rPr lang="en-US"/>
              <a:pPr/>
              <a:t>8</a:t>
            </a:fld>
            <a:endParaRPr lang="en-US"/>
          </a:p>
        </p:txBody>
      </p:sp>
    </p:spTree>
    <p:extLst>
      <p:ext uri="{BB962C8B-B14F-4D97-AF65-F5344CB8AC3E}">
        <p14:creationId xmlns:p14="http://schemas.microsoft.com/office/powerpoint/2010/main" val="75117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r>
              <a:rPr lang="en-US" dirty="0" smtClean="0">
                <a:ea typeface="ＭＳ Ｐゴシック" pitchFamily="-112" charset="-128"/>
              </a:rPr>
              <a:t>National mean: 42.6%● More than 1.5 standard deviations (SD) above the mean ● Between 0.5 and 1.5 SD above the mean ● Between 0.5 SD above and 0.5 SD below the mean ● Between 0.5 and 1.5 SD below the mean● More than 1.5 SD below the mean</a:t>
            </a:r>
          </a:p>
          <a:p>
            <a:r>
              <a:rPr lang="en-US" dirty="0" smtClean="0">
                <a:ea typeface="ＭＳ Ｐゴシック" pitchFamily="-112" charset="-128"/>
              </a:rPr>
              <a:t>State performance on the Transition Performance Measure is assessed via parental report on several component questions in the National Survey of Children with Special Health Care Needs and is defined as the proportion of adolescents receiving the support necessary to transition successfully to adult life, health care, and work.</a:t>
            </a:r>
          </a:p>
          <a:p>
            <a:r>
              <a:rPr lang="en-US" dirty="0" smtClean="0">
                <a:ea typeface="ＭＳ Ｐゴシック" pitchFamily="-112" charset="-128"/>
              </a:rPr>
              <a:t>Page</a:t>
            </a:r>
          </a:p>
          <a:p>
            <a:endParaRPr lang="en-US" dirty="0" smtClean="0">
              <a:ea typeface="ＭＳ Ｐゴシック" pitchFamily="-112"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ea typeface="ＭＳ Ｐゴシック" pitchFamily="-112" charset="-128"/>
              </a:rPr>
              <a:t>Approximately 40% of youth with SHCN receive the services necessary to make transitions to adult health care, work, and independence</a:t>
            </a:r>
            <a:r>
              <a:rPr lang="en-US" sz="1200" baseline="30000" dirty="0" smtClean="0">
                <a:ea typeface="ＭＳ Ｐゴシック" pitchFamily="-112" charset="-128"/>
              </a:rPr>
              <a:t>1</a:t>
            </a:r>
          </a:p>
          <a:p>
            <a:r>
              <a:rPr lang="en-US" baseline="30000" dirty="0" smtClean="0"/>
              <a:t>1</a:t>
            </a:r>
            <a:r>
              <a:rPr lang="en-US" dirty="0" smtClean="0"/>
              <a:t> McManus P and Rogers K., 2011</a:t>
            </a:r>
          </a:p>
          <a:p>
            <a:r>
              <a:rPr lang="en-US" baseline="30000" dirty="0" smtClean="0"/>
              <a:t>2</a:t>
            </a:r>
            <a:r>
              <a:rPr lang="en-US" dirty="0" smtClean="0"/>
              <a:t> Shattuck P et al. Pediatrics, 2012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30000" dirty="0" smtClean="0">
              <a:ea typeface="ＭＳ Ｐゴシック" pitchFamily="-112" charset="-128"/>
            </a:endParaRPr>
          </a:p>
          <a:p>
            <a:endParaRPr lang="en-US" dirty="0" smtClean="0">
              <a:ea typeface="ＭＳ Ｐゴシック" pitchFamily="-112" charset="-128"/>
            </a:endParaRPr>
          </a:p>
        </p:txBody>
      </p:sp>
      <p:sp>
        <p:nvSpPr>
          <p:cNvPr id="33796" name="Slide Number Placeholder 3"/>
          <p:cNvSpPr>
            <a:spLocks noGrp="1"/>
          </p:cNvSpPr>
          <p:nvPr>
            <p:ph type="sldNum" sz="quarter" idx="5"/>
          </p:nvPr>
        </p:nvSpPr>
        <p:spPr>
          <a:noFill/>
        </p:spPr>
        <p:txBody>
          <a:bodyPr/>
          <a:lstStyle/>
          <a:p>
            <a:fld id="{77C6ABBC-EFA4-4947-946A-0BF17A15F80A}" type="slidenum">
              <a:rPr lang="en-US"/>
              <a:pPr/>
              <a:t>9</a:t>
            </a:fld>
            <a:endParaRPr lang="en-US"/>
          </a:p>
        </p:txBody>
      </p:sp>
    </p:spTree>
    <p:extLst>
      <p:ext uri="{BB962C8B-B14F-4D97-AF65-F5344CB8AC3E}">
        <p14:creationId xmlns:p14="http://schemas.microsoft.com/office/powerpoint/2010/main" val="169168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b="1" smtClean="0">
                <a:ea typeface="ＭＳ Ｐゴシック" pitchFamily="-112" charset="-128"/>
              </a:rPr>
              <a:t>Receipt of Health Care Transition Counseling in the National Survey of Adult Transition and HealthGregory S. Sawicki, Ruth Whitworth, Laura Gunn, Ryan Butterfield, Katryne Lukens-Bull, and David WoodPediatrics 2011; 128:e521-</a:t>
            </a:r>
            <a:endParaRPr lang="en-US" smtClean="0">
              <a:ea typeface="ＭＳ Ｐゴシック" pitchFamily="-112" charset="-128"/>
            </a:endParaRPr>
          </a:p>
          <a:p>
            <a:endParaRPr lang="en-US" smtClean="0">
              <a:ea typeface="ＭＳ Ｐゴシック" pitchFamily="-112" charset="-128"/>
            </a:endParaRPr>
          </a:p>
        </p:txBody>
      </p:sp>
      <p:sp>
        <p:nvSpPr>
          <p:cNvPr id="31748" name="Slide Number Placeholder 3"/>
          <p:cNvSpPr>
            <a:spLocks noGrp="1"/>
          </p:cNvSpPr>
          <p:nvPr>
            <p:ph type="sldNum" sz="quarter" idx="5"/>
          </p:nvPr>
        </p:nvSpPr>
        <p:spPr>
          <a:noFill/>
        </p:spPr>
        <p:txBody>
          <a:bodyPr/>
          <a:lstStyle/>
          <a:p>
            <a:fld id="{069CCD6F-5E1A-4B7A-9273-66D248F86AA0}" type="slidenum">
              <a:rPr lang="en-US"/>
              <a:pPr/>
              <a:t>10</a:t>
            </a:fld>
            <a:endParaRPr lang="en-US"/>
          </a:p>
        </p:txBody>
      </p:sp>
    </p:spTree>
    <p:extLst>
      <p:ext uri="{BB962C8B-B14F-4D97-AF65-F5344CB8AC3E}">
        <p14:creationId xmlns:p14="http://schemas.microsoft.com/office/powerpoint/2010/main" val="8212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p:spPr>
        <p:txBody>
          <a:bodyPr/>
          <a:lstStyle/>
          <a:p>
            <a:r>
              <a:rPr lang="en-US" smtClean="0">
                <a:ea typeface="ＭＳ Ｐゴシック" pitchFamily="-112" charset="-128"/>
              </a:rPr>
              <a:t>being Hispanic compared with non-Hispanic white decreased the odds of receiving HCT services by 71% for youth with ASD (OR: 0.29; 95% CI: 0.10, 0.86).</a:t>
            </a:r>
          </a:p>
          <a:p>
            <a:r>
              <a:rPr lang="en-US" smtClean="0">
                <a:ea typeface="ＭＳ Ｐゴシック" pitchFamily="-112" charset="-128"/>
              </a:rPr>
              <a:t>Insurance</a:t>
            </a:r>
          </a:p>
          <a:p>
            <a:r>
              <a:rPr lang="en-US" smtClean="0">
                <a:ea typeface="ＭＳ Ｐゴシック" pitchFamily="-112" charset="-128"/>
              </a:rPr>
              <a:t>Low income communities resources for community involvemnet and participation</a:t>
            </a:r>
          </a:p>
          <a:p>
            <a:r>
              <a:rPr lang="en-US" u="sng" smtClean="0">
                <a:ea typeface="ＭＳ Ｐゴシック" pitchFamily="-112" charset="-128"/>
              </a:rPr>
              <a:t>Matern Child Health J. 2012 May;16(4):824-33. doi: 10.1007/s10995-011-0785-x.</a:t>
            </a:r>
            <a:r>
              <a:rPr lang="en-US" b="1" u="sng" smtClean="0">
                <a:ea typeface="ＭＳ Ｐゴシック" pitchFamily="-112" charset="-128"/>
              </a:rPr>
              <a:t>Can the Medical Home eliminate racial and ethnic disparities for transition services among Youth with Special Health Care Needs?Richmond NE1, Tran T, Berry S.</a:t>
            </a:r>
            <a:endParaRPr lang="en-US" smtClean="0">
              <a:ea typeface="ＭＳ Ｐゴシック" pitchFamily="-112" charset="-128"/>
            </a:endParaRPr>
          </a:p>
        </p:txBody>
      </p:sp>
      <p:sp>
        <p:nvSpPr>
          <p:cNvPr id="35844" name="Slide Number Placeholder 3"/>
          <p:cNvSpPr>
            <a:spLocks noGrp="1"/>
          </p:cNvSpPr>
          <p:nvPr>
            <p:ph type="sldNum" sz="quarter" idx="5"/>
          </p:nvPr>
        </p:nvSpPr>
        <p:spPr>
          <a:noFill/>
        </p:spPr>
        <p:txBody>
          <a:bodyPr/>
          <a:lstStyle/>
          <a:p>
            <a:fld id="{4456F1ED-BDF8-4771-8EAF-5ABEA15ED6B9}" type="slidenum">
              <a:rPr lang="en-US"/>
              <a:pPr/>
              <a:t>11</a:t>
            </a:fld>
            <a:endParaRPr lang="en-US"/>
          </a:p>
        </p:txBody>
      </p:sp>
    </p:spTree>
    <p:extLst>
      <p:ext uri="{BB962C8B-B14F-4D97-AF65-F5344CB8AC3E}">
        <p14:creationId xmlns:p14="http://schemas.microsoft.com/office/powerpoint/2010/main" val="3499988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endParaRPr lang="en-US"/>
          </a:p>
        </p:txBody>
      </p:sp>
      <p:sp>
        <p:nvSpPr>
          <p:cNvPr id="12" name="Footer Placeholder 16"/>
          <p:cNvSpPr>
            <a:spLocks noGrp="1"/>
          </p:cNvSpPr>
          <p:nvPr>
            <p:ph type="ftr" sz="quarter" idx="11"/>
          </p:nvPr>
        </p:nvSpPr>
        <p:spPr/>
        <p:txBody>
          <a:bodyPr/>
          <a:lstStyle>
            <a:lvl1pPr>
              <a:defRPr/>
            </a:lvl1pPr>
          </a:lstStyle>
          <a:p>
            <a:endParaRPr lang="en-US"/>
          </a:p>
        </p:txBody>
      </p:sp>
      <p:sp>
        <p:nvSpPr>
          <p:cNvPr id="13" name="Slide Number Placeholder 28"/>
          <p:cNvSpPr>
            <a:spLocks noGrp="1"/>
          </p:cNvSpPr>
          <p:nvPr>
            <p:ph type="sldNum" sz="quarter" idx="12"/>
          </p:nvPr>
        </p:nvSpPr>
        <p:spPr/>
        <p:txBody>
          <a:bodyPr/>
          <a:lstStyle>
            <a:lvl1pPr>
              <a:defRPr/>
            </a:lvl1pPr>
          </a:lstStyle>
          <a:p>
            <a:fld id="{04E7100B-21B8-4D66-A2A7-74F644110C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1C86EC81-1FDB-42C9-903A-790C4F84EAC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DE601F68-6364-4BAC-AD23-9388E27AE69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175BDC8D-EB2D-4B23-8A32-9E8607A4080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lgn="l">
              <a:defRPr/>
            </a:lvl1pPr>
          </a:lstStyle>
          <a:p>
            <a:fld id="{A0C31028-7AB4-4FBF-92F4-A67BC4AF275E}" type="slidenum">
              <a:rPr lang="en-US"/>
              <a:pPr/>
              <a:t>‹#›</a:t>
            </a:fld>
            <a:endParaRPr lang="en-US" sz="120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EE6C7F7A-3798-4A8F-A090-F4FFB555BB8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endParaRPr lang="en-US"/>
          </a:p>
        </p:txBody>
      </p:sp>
      <p:sp>
        <p:nvSpPr>
          <p:cNvPr id="8" name="Footer Placeholder 2"/>
          <p:cNvSpPr>
            <a:spLocks noGrp="1"/>
          </p:cNvSpPr>
          <p:nvPr>
            <p:ph type="ftr" sz="quarter" idx="11"/>
          </p:nvPr>
        </p:nvSpPr>
        <p:spPr/>
        <p:txBody>
          <a:bodyPr/>
          <a:lstStyle>
            <a:lvl1pPr>
              <a:defRPr/>
            </a:lvl1pPr>
          </a:lstStyle>
          <a:p>
            <a:endParaRPr lang="en-US"/>
          </a:p>
        </p:txBody>
      </p:sp>
      <p:sp>
        <p:nvSpPr>
          <p:cNvPr id="9" name="Slide Number Placeholder 22"/>
          <p:cNvSpPr>
            <a:spLocks noGrp="1"/>
          </p:cNvSpPr>
          <p:nvPr>
            <p:ph type="sldNum" sz="quarter" idx="12"/>
          </p:nvPr>
        </p:nvSpPr>
        <p:spPr/>
        <p:txBody>
          <a:bodyPr/>
          <a:lstStyle>
            <a:lvl1pPr>
              <a:defRPr/>
            </a:lvl1pPr>
          </a:lstStyle>
          <a:p>
            <a:fld id="{E838D028-8CAE-42B6-8D1B-E56318B361C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0288E964-BF6C-4DF0-BB85-A7DE85038D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22"/>
          <p:cNvSpPr>
            <a:spLocks noGrp="1"/>
          </p:cNvSpPr>
          <p:nvPr>
            <p:ph type="sldNum" sz="quarter" idx="12"/>
          </p:nvPr>
        </p:nvSpPr>
        <p:spPr/>
        <p:txBody>
          <a:bodyPr/>
          <a:lstStyle>
            <a:lvl1pPr>
              <a:defRPr/>
            </a:lvl1pPr>
          </a:lstStyle>
          <a:p>
            <a:fld id="{D30BB52C-142D-498F-8D1F-14D843CF0D9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69B9CA86-0BBB-47FF-A464-2298FD40068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1227F8E3-24CC-4D92-B2A4-841F8374ADD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endParaRPr lang="en-US">
              <a:solidFill>
                <a:srgbClr val="FFFFFF"/>
              </a:solidFill>
              <a:ea typeface="ＭＳ Ｐゴシック" pitchFamily="-112" charset="-128"/>
            </a:endParaRPr>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112" charset="0"/>
              </a:defRPr>
            </a:lvl1pPr>
          </a:lstStyle>
          <a:p>
            <a:fld id="{C40A7946-18F8-4EF9-B6B1-08BE3CF76F3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79" r:id="rId1"/>
    <p:sldLayoutId id="2147484172" r:id="rId2"/>
    <p:sldLayoutId id="2147484180" r:id="rId3"/>
    <p:sldLayoutId id="2147484173" r:id="rId4"/>
    <p:sldLayoutId id="2147484174" r:id="rId5"/>
    <p:sldLayoutId id="2147484175" r:id="rId6"/>
    <p:sldLayoutId id="2147484176" r:id="rId7"/>
    <p:sldLayoutId id="2147484181" r:id="rId8"/>
    <p:sldLayoutId id="2147484182" r:id="rId9"/>
    <p:sldLayoutId id="2147484177" r:id="rId10"/>
    <p:sldLayoutId id="2147484178" r:id="rId11"/>
  </p:sldLayoutIdLst>
  <p:txStyles>
    <p:titleStyle>
      <a:lvl1pPr algn="l" rtl="0" eaLnBrk="0" fontAlgn="base" hangingPunct="0">
        <a:spcBef>
          <a:spcPct val="0"/>
        </a:spcBef>
        <a:spcAft>
          <a:spcPct val="0"/>
        </a:spcAft>
        <a:defRPr sz="4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Franklin Gothic Book" charset="0"/>
          <a:ea typeface="ＭＳ Ｐゴシック" charset="-128"/>
          <a:cs typeface="ＭＳ Ｐゴシック" charset="-128"/>
        </a:defRPr>
      </a:lvl5pPr>
      <a:lvl6pPr marL="4572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Franklin Gothic Book" charset="0"/>
          <a:ea typeface="ＭＳ Ｐゴシック" charset="-128"/>
          <a:cs typeface="ＭＳ Ｐゴシック" charset="-128"/>
        </a:defRPr>
      </a:lvl9pPr>
    </p:titleStyle>
    <p:bodyStyle>
      <a:lvl1pPr marL="273050" indent="-273050" algn="l" rtl="0" eaLnBrk="0" fontAlgn="base" hangingPunct="0">
        <a:spcBef>
          <a:spcPts val="575"/>
        </a:spcBef>
        <a:spcAft>
          <a:spcPct val="0"/>
        </a:spcAft>
        <a:buClr>
          <a:schemeClr val="accent1"/>
        </a:buClr>
        <a:buSzPct val="85000"/>
        <a:buFont typeface="Wingdings 2" pitchFamily="-112" charset="2"/>
        <a:buChar char=""/>
        <a:defRPr sz="2600" kern="1200">
          <a:solidFill>
            <a:schemeClr val="tx1"/>
          </a:solidFill>
          <a:latin typeface="+mn-lt"/>
          <a:ea typeface="ＭＳ Ｐゴシック" charset="-128"/>
          <a:cs typeface="ＭＳ Ｐゴシック" charset="-128"/>
        </a:defRPr>
      </a:lvl1pPr>
      <a:lvl2pPr marL="547688" indent="-228600" algn="l" rtl="0" eaLnBrk="0" fontAlgn="base" hangingPunct="0">
        <a:spcBef>
          <a:spcPts val="375"/>
        </a:spcBef>
        <a:spcAft>
          <a:spcPct val="0"/>
        </a:spcAft>
        <a:buClr>
          <a:schemeClr val="accent2"/>
        </a:buClr>
        <a:buSzPct val="85000"/>
        <a:buFont typeface="Wingdings 2" pitchFamily="-112" charset="2"/>
        <a:buChar char=""/>
        <a:defRPr sz="2400" kern="1200">
          <a:solidFill>
            <a:schemeClr val="tx1"/>
          </a:solidFill>
          <a:latin typeface="+mn-lt"/>
          <a:ea typeface="ＭＳ Ｐゴシック" charset="-128"/>
          <a:cs typeface="+mn-cs"/>
        </a:defRPr>
      </a:lvl2pPr>
      <a:lvl3pPr marL="822325" indent="-228600" algn="l" rtl="0" eaLnBrk="0" fontAlgn="base" hangingPunct="0">
        <a:spcBef>
          <a:spcPts val="375"/>
        </a:spcBef>
        <a:spcAft>
          <a:spcPct val="0"/>
        </a:spcAft>
        <a:buClr>
          <a:srgbClr val="E6B1AB"/>
        </a:buClr>
        <a:buSzPct val="85000"/>
        <a:buFont typeface="Wingdings 2" pitchFamily="-11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375"/>
        </a:spcBef>
        <a:spcAft>
          <a:spcPct val="0"/>
        </a:spcAft>
        <a:buClr>
          <a:srgbClr val="A28E6A"/>
        </a:buClr>
        <a:buSzPct val="80000"/>
        <a:buFont typeface="Wingdings 2" pitchFamily="-112" charset="2"/>
        <a:buChar char=""/>
        <a:defRPr sz="2000" kern="1200">
          <a:solidFill>
            <a:schemeClr val="tx1"/>
          </a:solidFill>
          <a:latin typeface="+mn-lt"/>
          <a:ea typeface="ＭＳ Ｐゴシック" charset="-128"/>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ＭＳ Ｐゴシック"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 TargetMode="External"/><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4.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epts.washington.edu/healthtr/documents/hhsummary/hhsummary_eng.pdf"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loridahats.org" TargetMode="External"/><Relationship Id="rId4" Type="http://schemas.openxmlformats.org/officeDocument/2006/relationships/hyperlink" Target="http://www.youthhood.org/" TargetMode="External"/><Relationship Id="rId5" Type="http://schemas.openxmlformats.org/officeDocument/2006/relationships/hyperlink" Target="http://depts.washington.edu/healthtr/documents/tips_teen.pdf" TargetMode="External"/><Relationship Id="rId1" Type="http://schemas.openxmlformats.org/officeDocument/2006/relationships/slideLayout" Target="../slideLayouts/slideLayout2.xml"/><Relationship Id="rId2" Type="http://schemas.openxmlformats.org/officeDocument/2006/relationships/hyperlink" Target="http://www.gottransitio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eaLnBrk="1" hangingPunct="1"/>
            <a:r>
              <a:rPr lang="en-US" sz="4300" dirty="0" smtClean="0">
                <a:ea typeface="ＭＳ Ｐゴシック" pitchFamily="-112" charset="-128"/>
              </a:rPr>
              <a:t>Transition Care for Individuals with Developmental Disabilities</a:t>
            </a:r>
          </a:p>
        </p:txBody>
      </p:sp>
      <p:sp>
        <p:nvSpPr>
          <p:cNvPr id="14339" name="Rectangle 3"/>
          <p:cNvSpPr>
            <a:spLocks noGrp="1" noChangeArrowheads="1"/>
          </p:cNvSpPr>
          <p:nvPr>
            <p:ph type="body" idx="1"/>
          </p:nvPr>
        </p:nvSpPr>
        <p:spPr>
          <a:xfrm>
            <a:off x="914401" y="2590800"/>
            <a:ext cx="8077200" cy="1338262"/>
          </a:xfrm>
        </p:spPr>
        <p:txBody>
          <a:bodyPr/>
          <a:lstStyle/>
          <a:p>
            <a:pPr eaLnBrk="1" hangingPunct="1"/>
            <a:r>
              <a:rPr lang="en-US" sz="2800" dirty="0" smtClean="0">
                <a:solidFill>
                  <a:srgbClr val="898989"/>
                </a:solidFill>
                <a:ea typeface="ＭＳ Ｐゴシック" pitchFamily="-112" charset="-128"/>
              </a:rPr>
              <a:t>Kruti Acharya, MD</a:t>
            </a:r>
          </a:p>
          <a:p>
            <a:pPr eaLnBrk="1" hangingPunct="1"/>
            <a:r>
              <a:rPr lang="en-US" sz="2800" dirty="0" smtClean="0">
                <a:solidFill>
                  <a:srgbClr val="898989"/>
                </a:solidFill>
                <a:ea typeface="ＭＳ Ｐゴシック" pitchFamily="-112" charset="-128"/>
              </a:rPr>
              <a:t>Director, Illinois LEND</a:t>
            </a:r>
          </a:p>
          <a:p>
            <a:pPr eaLnBrk="1" hangingPunct="1"/>
            <a:r>
              <a:rPr lang="en-US" sz="2800" dirty="0" smtClean="0">
                <a:solidFill>
                  <a:srgbClr val="898989"/>
                </a:solidFill>
                <a:ea typeface="ＭＳ Ｐゴシック" pitchFamily="-112" charset="-128"/>
              </a:rPr>
              <a:t>University of Illinois at Chicago</a:t>
            </a:r>
          </a:p>
          <a:p>
            <a:pPr eaLnBrk="1" hangingPunct="1"/>
            <a:r>
              <a:rPr lang="en-US" sz="2800" dirty="0" smtClean="0">
                <a:solidFill>
                  <a:srgbClr val="898989"/>
                </a:solidFill>
                <a:ea typeface="ＭＳ Ｐゴシック" pitchFamily="-112" charset="-128"/>
              </a:rPr>
              <a:t>Department of Disability and Human Development, Medicine and Pediatrics </a:t>
            </a:r>
          </a:p>
          <a:p>
            <a:pPr eaLnBrk="1" hangingPunct="1"/>
            <a:r>
              <a:rPr lang="en-US" sz="2800" dirty="0" err="1" smtClean="0">
                <a:solidFill>
                  <a:srgbClr val="898989"/>
                </a:solidFill>
                <a:ea typeface="ＭＳ Ｐゴシック" pitchFamily="-112" charset="-128"/>
              </a:rPr>
              <a:t>acharyak@uic.edu</a:t>
            </a:r>
            <a:endParaRPr lang="en-US" sz="2800" dirty="0" smtClean="0">
              <a:solidFill>
                <a:srgbClr val="898989"/>
              </a:solidFill>
              <a:ea typeface="ＭＳ Ｐゴシック" pitchFamily="-112" charset="-128"/>
            </a:endParaRPr>
          </a:p>
        </p:txBody>
      </p:sp>
      <p:pic>
        <p:nvPicPr>
          <p:cNvPr id="14340" name="Picture 4"/>
          <p:cNvPicPr>
            <a:picLocks noChangeAspect="1"/>
          </p:cNvPicPr>
          <p:nvPr/>
        </p:nvPicPr>
        <p:blipFill>
          <a:blip r:embed="rId2"/>
          <a:srcRect/>
          <a:stretch>
            <a:fillRect/>
          </a:stretch>
        </p:blipFill>
        <p:spPr bwMode="auto">
          <a:xfrm>
            <a:off x="-20066000" y="-7562850"/>
            <a:ext cx="10972800" cy="4895850"/>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7620000" y="5257800"/>
            <a:ext cx="1295400" cy="129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600" smtClean="0">
                <a:ea typeface="ＭＳ Ｐゴシック" pitchFamily="-112" charset="-128"/>
              </a:rPr>
              <a:t>Survey of Adult Transition and Health </a:t>
            </a:r>
          </a:p>
        </p:txBody>
      </p:sp>
      <p:sp>
        <p:nvSpPr>
          <p:cNvPr id="30723" name="Content Placeholder 2"/>
          <p:cNvSpPr>
            <a:spLocks noGrp="1"/>
          </p:cNvSpPr>
          <p:nvPr>
            <p:ph sz="quarter" idx="1"/>
          </p:nvPr>
        </p:nvSpPr>
        <p:spPr/>
        <p:txBody>
          <a:bodyPr/>
          <a:lstStyle/>
          <a:p>
            <a:pPr eaLnBrk="1" hangingPunct="1"/>
            <a:r>
              <a:rPr lang="en-US" sz="2800" smtClean="0">
                <a:ea typeface="ＭＳ Ｐゴシック" pitchFamily="-112" charset="-128"/>
              </a:rPr>
              <a:t>N=1865 Adults </a:t>
            </a:r>
          </a:p>
          <a:p>
            <a:pPr eaLnBrk="1" hangingPunct="1"/>
            <a:r>
              <a:rPr lang="en-US" sz="2800" smtClean="0">
                <a:ea typeface="ＭＳ Ｐゴシック" pitchFamily="-112" charset="-128"/>
              </a:rPr>
              <a:t>55% reported that their physicians had discussed how their needs would change with age</a:t>
            </a:r>
          </a:p>
          <a:p>
            <a:pPr eaLnBrk="1" hangingPunct="1"/>
            <a:r>
              <a:rPr lang="en-US" sz="2800" smtClean="0">
                <a:ea typeface="ＭＳ Ｐゴシック" pitchFamily="-112" charset="-128"/>
              </a:rPr>
              <a:t>53% reported that their physicians had discussed how to obtain health insurance as an adults</a:t>
            </a:r>
          </a:p>
          <a:p>
            <a:pPr eaLnBrk="1" hangingPunct="1"/>
            <a:r>
              <a:rPr lang="en-US" sz="2800" smtClean="0">
                <a:ea typeface="ＭＳ Ｐゴシック" pitchFamily="-112" charset="-128"/>
              </a:rPr>
              <a:t>62% reported having participated in a transition plan in school. </a:t>
            </a:r>
          </a:p>
          <a:p>
            <a:pPr eaLnBrk="1" hangingPunct="1"/>
            <a:r>
              <a:rPr lang="en-US" sz="2800" smtClean="0">
                <a:ea typeface="ＭＳ Ｐゴシック" pitchFamily="-112" charset="-128"/>
              </a:rPr>
              <a:t>Only 24% reported receiving all 3 transition counseling services. </a:t>
            </a:r>
          </a:p>
        </p:txBody>
      </p:sp>
      <p:sp>
        <p:nvSpPr>
          <p:cNvPr id="30724" name="TextBox 3"/>
          <p:cNvSpPr txBox="1">
            <a:spLocks noChangeArrowheads="1"/>
          </p:cNvSpPr>
          <p:nvPr/>
        </p:nvSpPr>
        <p:spPr bwMode="auto">
          <a:xfrm>
            <a:off x="0" y="6516688"/>
            <a:ext cx="9144000" cy="646112"/>
          </a:xfrm>
          <a:prstGeom prst="rect">
            <a:avLst/>
          </a:prstGeom>
          <a:noFill/>
          <a:ln w="9525">
            <a:noFill/>
            <a:miter lim="800000"/>
            <a:headEnd/>
            <a:tailEnd/>
          </a:ln>
        </p:spPr>
        <p:txBody>
          <a:bodyPr>
            <a:spAutoFit/>
          </a:bodyPr>
          <a:lstStyle/>
          <a:p>
            <a:r>
              <a:rPr lang="en-US"/>
              <a:t>Sawicki GS et al., Pediatrics. 2011.</a:t>
            </a:r>
          </a:p>
          <a:p>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pitchFamily="-112" charset="-128"/>
              </a:rPr>
              <a:t>Transition Care: Disparities</a:t>
            </a:r>
          </a:p>
        </p:txBody>
      </p:sp>
      <p:sp>
        <p:nvSpPr>
          <p:cNvPr id="34819" name="TextBox 3"/>
          <p:cNvSpPr txBox="1">
            <a:spLocks noChangeArrowheads="1"/>
          </p:cNvSpPr>
          <p:nvPr/>
        </p:nvSpPr>
        <p:spPr bwMode="auto">
          <a:xfrm>
            <a:off x="0" y="6488113"/>
            <a:ext cx="9144000" cy="369887"/>
          </a:xfrm>
          <a:prstGeom prst="rect">
            <a:avLst/>
          </a:prstGeom>
          <a:noFill/>
          <a:ln w="9525">
            <a:noFill/>
            <a:miter lim="800000"/>
            <a:headEnd/>
            <a:tailEnd/>
          </a:ln>
        </p:spPr>
        <p:txBody>
          <a:bodyPr>
            <a:spAutoFit/>
          </a:bodyPr>
          <a:lstStyle/>
          <a:p>
            <a:r>
              <a:rPr lang="en-US"/>
              <a:t>Lotstein DS, Kuo AA, Strickland B and Tait F. Pediatrics 2010</a:t>
            </a:r>
          </a:p>
        </p:txBody>
      </p:sp>
      <p:graphicFrame>
        <p:nvGraphicFramePr>
          <p:cNvPr id="5" name="Table 4"/>
          <p:cNvGraphicFramePr>
            <a:graphicFrameLocks noGrp="1"/>
          </p:cNvGraphicFramePr>
          <p:nvPr/>
        </p:nvGraphicFramePr>
        <p:xfrm>
          <a:off x="1143000" y="2133600"/>
          <a:ext cx="6781800" cy="2499359"/>
        </p:xfrm>
        <a:graphic>
          <a:graphicData uri="http://schemas.openxmlformats.org/drawingml/2006/table">
            <a:tbl>
              <a:tblPr firstRow="1" bandRow="1">
                <a:tableStyleId>{3C2FFA5D-87B4-456A-9821-1D502468CF0F}</a:tableStyleId>
              </a:tblPr>
              <a:tblGrid>
                <a:gridCol w="3390900"/>
                <a:gridCol w="3390900"/>
              </a:tblGrid>
              <a:tr h="370840">
                <a:tc gridSpan="2">
                  <a:txBody>
                    <a:bodyPr/>
                    <a:lstStyle/>
                    <a:p>
                      <a:pPr algn="l"/>
                      <a:r>
                        <a:rPr lang="en-US" sz="2800" dirty="0" smtClean="0"/>
                        <a:t>National Survey of SHCN:</a:t>
                      </a:r>
                      <a:r>
                        <a:rPr lang="en-US" sz="2800" baseline="0" dirty="0" smtClean="0"/>
                        <a:t> </a:t>
                      </a:r>
                      <a:r>
                        <a:rPr lang="en-US" sz="2800" dirty="0" smtClean="0"/>
                        <a:t>Percentage achieving </a:t>
                      </a:r>
                      <a:r>
                        <a:rPr lang="en-US" sz="2800" baseline="0" dirty="0" smtClean="0"/>
                        <a:t> </a:t>
                      </a:r>
                      <a:r>
                        <a:rPr lang="en-US" sz="2800" dirty="0" smtClean="0"/>
                        <a:t>Transition Outcomes (2005) </a:t>
                      </a:r>
                      <a:endParaRPr lang="en-US" sz="2800" dirty="0"/>
                    </a:p>
                  </a:txBody>
                  <a:tcPr/>
                </a:tc>
                <a:tc hMerge="1">
                  <a:txBody>
                    <a:bodyPr/>
                    <a:lstStyle/>
                    <a:p>
                      <a:endParaRPr lang="en-US" dirty="0"/>
                    </a:p>
                  </a:txBody>
                  <a:tcPr/>
                </a:tc>
              </a:tr>
              <a:tr h="370840">
                <a:tc>
                  <a:txBody>
                    <a:bodyPr/>
                    <a:lstStyle/>
                    <a:p>
                      <a:pPr algn="l"/>
                      <a:r>
                        <a:rPr lang="en-US" sz="2800" dirty="0" smtClean="0"/>
                        <a:t>Non-Hispanic</a:t>
                      </a:r>
                      <a:r>
                        <a:rPr lang="en-US" sz="2800" baseline="0" dirty="0" smtClean="0"/>
                        <a:t> White</a:t>
                      </a:r>
                      <a:endParaRPr lang="en-US" sz="2800" dirty="0"/>
                    </a:p>
                  </a:txBody>
                  <a:tcPr/>
                </a:tc>
                <a:tc>
                  <a:txBody>
                    <a:bodyPr/>
                    <a:lstStyle/>
                    <a:p>
                      <a:pPr algn="l"/>
                      <a:r>
                        <a:rPr lang="en-US" sz="2800" dirty="0" smtClean="0"/>
                        <a:t>47.6%</a:t>
                      </a:r>
                      <a:endParaRPr lang="en-US" sz="2800" dirty="0"/>
                    </a:p>
                  </a:txBody>
                  <a:tcPr/>
                </a:tc>
              </a:tr>
              <a:tr h="370840">
                <a:tc>
                  <a:txBody>
                    <a:bodyPr/>
                    <a:lstStyle/>
                    <a:p>
                      <a:pPr algn="l"/>
                      <a:r>
                        <a:rPr lang="en-US" sz="2800" dirty="0" smtClean="0"/>
                        <a:t>Non-Hispanic Black</a:t>
                      </a:r>
                      <a:endParaRPr lang="en-US" sz="2800" dirty="0"/>
                    </a:p>
                  </a:txBody>
                  <a:tcPr/>
                </a:tc>
                <a:tc>
                  <a:txBody>
                    <a:bodyPr/>
                    <a:lstStyle/>
                    <a:p>
                      <a:pPr algn="l"/>
                      <a:r>
                        <a:rPr lang="en-US" sz="2800" dirty="0" smtClean="0"/>
                        <a:t>28.7%</a:t>
                      </a:r>
                      <a:endParaRPr lang="en-US" sz="2800" dirty="0"/>
                    </a:p>
                  </a:txBody>
                  <a:tcPr/>
                </a:tc>
              </a:tr>
              <a:tr h="370840">
                <a:tc>
                  <a:txBody>
                    <a:bodyPr/>
                    <a:lstStyle/>
                    <a:p>
                      <a:pPr algn="l"/>
                      <a:r>
                        <a:rPr lang="en-US" sz="2800" dirty="0" smtClean="0"/>
                        <a:t>Hispanic </a:t>
                      </a:r>
                      <a:endParaRPr lang="en-US" sz="2800" dirty="0"/>
                    </a:p>
                  </a:txBody>
                  <a:tcPr/>
                </a:tc>
                <a:tc>
                  <a:txBody>
                    <a:bodyPr/>
                    <a:lstStyle/>
                    <a:p>
                      <a:pPr algn="l"/>
                      <a:r>
                        <a:rPr lang="en-US" sz="2800" dirty="0" smtClean="0"/>
                        <a:t>26.3%</a:t>
                      </a:r>
                      <a:endParaRPr lang="en-US" sz="28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Content Placeholder 3" descr="ttp://mchb.hrsa.gov/cshcn05/mco/080602h.gif"/>
          <p:cNvPicPr>
            <a:picLocks noGrp="1"/>
          </p:cNvPicPr>
          <p:nvPr>
            <p:ph idx="1"/>
          </p:nvPr>
        </p:nvPicPr>
        <p:blipFill>
          <a:blip r:embed="rId3"/>
          <a:srcRect l="-77280" r="-77280"/>
          <a:stretch>
            <a:fillRect/>
          </a:stretch>
        </p:blipFill>
        <p:spPr>
          <a:xfrm>
            <a:off x="-762000" y="381000"/>
            <a:ext cx="10515600" cy="6477000"/>
          </a:xfrm>
        </p:spPr>
      </p:pic>
      <p:sp>
        <p:nvSpPr>
          <p:cNvPr id="36867" name="TextBox 3"/>
          <p:cNvSpPr txBox="1">
            <a:spLocks noChangeArrowheads="1"/>
          </p:cNvSpPr>
          <p:nvPr/>
        </p:nvSpPr>
        <p:spPr bwMode="auto">
          <a:xfrm>
            <a:off x="0" y="6248400"/>
            <a:ext cx="9144000" cy="646113"/>
          </a:xfrm>
          <a:prstGeom prst="rect">
            <a:avLst/>
          </a:prstGeom>
          <a:solidFill>
            <a:schemeClr val="bg1"/>
          </a:solidFill>
          <a:ln w="9525">
            <a:noFill/>
            <a:miter lim="800000"/>
            <a:headEnd/>
            <a:tailEnd/>
          </a:ln>
        </p:spPr>
        <p:txBody>
          <a:bodyPr>
            <a:spAutoFit/>
          </a:bodyPr>
          <a:lstStyle/>
          <a:p>
            <a:r>
              <a:rPr lang="en-US" i="1"/>
              <a:t>The National Survey of Children with Special Health Care Needs Chartbook 2005–2006. </a:t>
            </a:r>
            <a:r>
              <a:rPr lang="en-US"/>
              <a:t>Rockville, Maryland: U.S. Department of Health and Human Services, 2008</a:t>
            </a:r>
            <a:r>
              <a:rPr lang="en-US">
                <a:latin typeface="Times New Roman" pitchFamily="-112" charset="0"/>
              </a:rPr>
              <a:t>.</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Grp="1" noChangeArrowheads="1"/>
          </p:cNvSpPr>
          <p:nvPr>
            <p:ph sz="quarter" idx="1"/>
          </p:nvPr>
        </p:nvSpPr>
        <p:spPr>
          <a:xfrm>
            <a:off x="381000" y="609600"/>
            <a:ext cx="8458200" cy="4114800"/>
          </a:xfrm>
        </p:spPr>
        <p:txBody>
          <a:bodyPr/>
          <a:lstStyle/>
          <a:p>
            <a:pPr eaLnBrk="1" hangingPunct="1">
              <a:buFont typeface="Wingdings 2" pitchFamily="-112" charset="2"/>
              <a:buNone/>
            </a:pPr>
            <a:r>
              <a:rPr lang="en-US" sz="3000" dirty="0" smtClean="0">
                <a:ea typeface="ＭＳ Ｐゴシック" pitchFamily="-112" charset="-128"/>
              </a:rPr>
              <a:t>“After nearly a decade of effort, widespread implementation of health transition supports as a basic standard of high quality care has not been realized.  To date, only limited progress can be documented in the achievement of the consensus statement’s 6 critical steps.”</a:t>
            </a:r>
          </a:p>
          <a:p>
            <a:pPr lvl="1" eaLnBrk="1" hangingPunct="1">
              <a:buFontTx/>
              <a:buChar char="-"/>
            </a:pPr>
            <a:r>
              <a:rPr lang="en-US" sz="3000" dirty="0" smtClean="0">
                <a:ea typeface="ＭＳ Ｐゴシック" pitchFamily="-112" charset="-128"/>
              </a:rPr>
              <a:t>AAP, AAFP,                                                                             ACP, 2011                                                          </a:t>
            </a:r>
          </a:p>
        </p:txBody>
      </p:sp>
      <p:pic>
        <p:nvPicPr>
          <p:cNvPr id="40963" name="Content Placeholder 4"/>
          <p:cNvPicPr>
            <a:picLocks noChangeAspect="1"/>
          </p:cNvPicPr>
          <p:nvPr/>
        </p:nvPicPr>
        <p:blipFill>
          <a:blip r:embed="rId2"/>
          <a:srcRect t="8202" b="8202"/>
          <a:stretch>
            <a:fillRect/>
          </a:stretch>
        </p:blipFill>
        <p:spPr bwMode="auto">
          <a:xfrm>
            <a:off x="3725863" y="3505200"/>
            <a:ext cx="5135562" cy="30210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7"/>
          <p:cNvSpPr>
            <a:spLocks noGrp="1"/>
          </p:cNvSpPr>
          <p:nvPr>
            <p:ph type="title"/>
          </p:nvPr>
        </p:nvSpPr>
        <p:spPr/>
        <p:txBody>
          <a:bodyPr/>
          <a:lstStyle/>
          <a:p>
            <a:r>
              <a:rPr lang="en-US" dirty="0" smtClean="0">
                <a:ea typeface="ＭＳ Ｐゴシック" pitchFamily="-112" charset="-128"/>
              </a:rPr>
              <a:t>Provider Level Barriers</a:t>
            </a:r>
          </a:p>
        </p:txBody>
      </p:sp>
      <p:pic>
        <p:nvPicPr>
          <p:cNvPr id="41987" name="Picture 6"/>
          <p:cNvPicPr>
            <a:picLocks noChangeAspect="1"/>
          </p:cNvPicPr>
          <p:nvPr/>
        </p:nvPicPr>
        <p:blipFill>
          <a:blip r:embed="rId3"/>
          <a:srcRect/>
          <a:stretch>
            <a:fillRect/>
          </a:stretch>
        </p:blipFill>
        <p:spPr bwMode="auto">
          <a:xfrm>
            <a:off x="4648200" y="2057400"/>
            <a:ext cx="4278313" cy="4178300"/>
          </a:xfrm>
          <a:prstGeom prst="rect">
            <a:avLst/>
          </a:prstGeom>
          <a:noFill/>
          <a:ln w="9525">
            <a:noFill/>
            <a:miter lim="800000"/>
            <a:headEnd/>
            <a:tailEnd/>
          </a:ln>
        </p:spPr>
      </p:pic>
      <p:sp>
        <p:nvSpPr>
          <p:cNvPr id="41988" name="Content Placeholder 4"/>
          <p:cNvSpPr>
            <a:spLocks noGrp="1"/>
          </p:cNvSpPr>
          <p:nvPr>
            <p:ph sz="quarter" idx="1"/>
          </p:nvPr>
        </p:nvSpPr>
        <p:spPr/>
        <p:txBody>
          <a:bodyPr/>
          <a:lstStyle/>
          <a:p>
            <a:r>
              <a:rPr lang="en-US" sz="2800" smtClean="0">
                <a:ea typeface="ＭＳ Ｐゴシック" pitchFamily="-112" charset="-128"/>
              </a:rPr>
              <a:t>Pediatrician</a:t>
            </a:r>
          </a:p>
          <a:p>
            <a:pPr lvl="1"/>
            <a:r>
              <a:rPr lang="en-US" sz="2800" smtClean="0">
                <a:ea typeface="ＭＳ Ｐゴシック" pitchFamily="-112" charset="-128"/>
              </a:rPr>
              <a:t>Not enough time</a:t>
            </a:r>
          </a:p>
          <a:p>
            <a:pPr lvl="1"/>
            <a:r>
              <a:rPr lang="en-US" sz="2800" smtClean="0">
                <a:ea typeface="ＭＳ Ｐゴシック" pitchFamily="-112" charset="-128"/>
              </a:rPr>
              <a:t>Not reimbursed</a:t>
            </a:r>
          </a:p>
          <a:p>
            <a:pPr lvl="1"/>
            <a:r>
              <a:rPr lang="en-US" sz="2800" smtClean="0">
                <a:ea typeface="ＭＳ Ｐゴシック" pitchFamily="-112" charset="-128"/>
              </a:rPr>
              <a:t>No where to go</a:t>
            </a:r>
          </a:p>
          <a:p>
            <a:r>
              <a:rPr lang="en-US" sz="2800" smtClean="0">
                <a:ea typeface="ＭＳ Ｐゴシック" pitchFamily="-112" charset="-128"/>
              </a:rPr>
              <a:t>Internist</a:t>
            </a:r>
          </a:p>
          <a:p>
            <a:pPr lvl="1"/>
            <a:r>
              <a:rPr lang="en-US" sz="2800" smtClean="0">
                <a:ea typeface="ＭＳ Ｐゴシック" pitchFamily="-112" charset="-128"/>
              </a:rPr>
              <a:t>Not enough time</a:t>
            </a:r>
          </a:p>
          <a:p>
            <a:pPr lvl="1"/>
            <a:r>
              <a:rPr lang="en-US" sz="2800" smtClean="0">
                <a:ea typeface="ＭＳ Ｐゴシック" pitchFamily="-112" charset="-128"/>
              </a:rPr>
              <a:t>Not reimbursed</a:t>
            </a:r>
          </a:p>
          <a:p>
            <a:pPr lvl="1"/>
            <a:r>
              <a:rPr lang="en-US" sz="2800" smtClean="0">
                <a:ea typeface="ＭＳ Ｐゴシック" pitchFamily="-112" charset="-128"/>
              </a:rPr>
              <a:t>Inadequate training </a:t>
            </a:r>
          </a:p>
          <a:p>
            <a:pPr lvl="1"/>
            <a:r>
              <a:rPr lang="en-US" sz="2800" smtClean="0">
                <a:ea typeface="ＭＳ Ｐゴシック" pitchFamily="-112" charset="-128"/>
              </a:rPr>
              <a:t>Limited subspecialists</a:t>
            </a:r>
          </a:p>
          <a:p>
            <a:pPr lvl="1"/>
            <a:r>
              <a:rPr lang="en-US" sz="2800" smtClean="0">
                <a:ea typeface="ＭＳ Ｐゴシック" pitchFamily="-112" charset="-128"/>
              </a:rPr>
              <a:t>Accessibility</a:t>
            </a:r>
          </a:p>
          <a:p>
            <a:pPr lvl="1"/>
            <a:endParaRPr lang="en-US"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r>
              <a:rPr lang="en-US" smtClean="0">
                <a:ea typeface="ＭＳ Ｐゴシック" pitchFamily="-112" charset="-128"/>
              </a:rPr>
              <a:t>Patient-Family Level Barriers</a:t>
            </a:r>
          </a:p>
        </p:txBody>
      </p:sp>
      <p:sp>
        <p:nvSpPr>
          <p:cNvPr id="9219" name="Rectangle 3"/>
          <p:cNvSpPr>
            <a:spLocks noGrp="1" noChangeArrowheads="1"/>
          </p:cNvSpPr>
          <p:nvPr>
            <p:ph sz="quarter" idx="1"/>
          </p:nvPr>
        </p:nvSpPr>
        <p:spPr/>
        <p:txBody>
          <a:bodyPr/>
          <a:lstStyle/>
          <a:p>
            <a:pPr eaLnBrk="1" hangingPunct="1">
              <a:lnSpc>
                <a:spcPct val="80000"/>
              </a:lnSpc>
            </a:pPr>
            <a:r>
              <a:rPr lang="en-US" sz="2800" dirty="0" smtClean="0">
                <a:ea typeface="ＭＳ Ｐゴシック" pitchFamily="-112" charset="-128"/>
              </a:rPr>
              <a:t>Young adults with SHCN may not have self-management or self-advocacy skills</a:t>
            </a:r>
          </a:p>
          <a:p>
            <a:pPr eaLnBrk="1" hangingPunct="1">
              <a:lnSpc>
                <a:spcPct val="80000"/>
              </a:lnSpc>
            </a:pPr>
            <a:r>
              <a:rPr lang="en-US" sz="2800" dirty="0" smtClean="0">
                <a:ea typeface="ＭＳ Ｐゴシック" pitchFamily="-112" charset="-128"/>
              </a:rPr>
              <a:t>Family unaware of need to transition </a:t>
            </a:r>
          </a:p>
          <a:p>
            <a:pPr eaLnBrk="1" hangingPunct="1">
              <a:lnSpc>
                <a:spcPct val="80000"/>
              </a:lnSpc>
            </a:pPr>
            <a:r>
              <a:rPr lang="en-US" sz="2800" dirty="0" smtClean="0">
                <a:ea typeface="ＭＳ Ｐゴシック" pitchFamily="-112" charset="-128"/>
              </a:rPr>
              <a:t>Different culture in pediatrics vs. </a:t>
            </a:r>
            <a:r>
              <a:rPr lang="en-US" sz="2800" dirty="0" smtClean="0">
                <a:ea typeface="ＭＳ Ｐゴシック" pitchFamily="-112" charset="-128"/>
              </a:rPr>
              <a:t>internal medicine</a:t>
            </a:r>
          </a:p>
          <a:p>
            <a:pPr lvl="1" eaLnBrk="1" hangingPunct="1">
              <a:lnSpc>
                <a:spcPct val="80000"/>
              </a:lnSpc>
            </a:pPr>
            <a:r>
              <a:rPr lang="en-US" sz="2800" dirty="0" smtClean="0">
                <a:ea typeface="ＭＳ Ｐゴシック" pitchFamily="-112" charset="-128"/>
              </a:rPr>
              <a:t>Family-centered </a:t>
            </a:r>
            <a:r>
              <a:rPr lang="en-US" sz="2800" dirty="0" err="1" smtClean="0">
                <a:ea typeface="ＭＳ Ｐゴシック" pitchFamily="-112" charset="-128"/>
              </a:rPr>
              <a:t>vs</a:t>
            </a:r>
            <a:r>
              <a:rPr lang="en-US" sz="2800" dirty="0" smtClean="0">
                <a:ea typeface="ＭＳ Ｐゴシック" pitchFamily="-112" charset="-128"/>
              </a:rPr>
              <a:t> patient-centered</a:t>
            </a:r>
          </a:p>
          <a:p>
            <a:pPr lvl="1" eaLnBrk="1" hangingPunct="1">
              <a:lnSpc>
                <a:spcPct val="80000"/>
              </a:lnSpc>
            </a:pPr>
            <a:r>
              <a:rPr lang="en-US" sz="2800" dirty="0" smtClean="0">
                <a:ea typeface="ＭＳ Ｐゴシック" pitchFamily="-112" charset="-128"/>
              </a:rPr>
              <a:t>Case management and SW support </a:t>
            </a:r>
          </a:p>
          <a:p>
            <a:pPr lvl="1" eaLnBrk="1" hangingPunct="1">
              <a:lnSpc>
                <a:spcPct val="80000"/>
              </a:lnSpc>
            </a:pPr>
            <a:r>
              <a:rPr lang="en-US" sz="2800" dirty="0" smtClean="0">
                <a:ea typeface="ＭＳ Ｐゴシック" pitchFamily="-112" charset="-128"/>
              </a:rPr>
              <a:t>Change in physician expectations and patient responsibility</a:t>
            </a:r>
          </a:p>
          <a:p>
            <a:pPr lvl="1" eaLnBrk="1" hangingPunct="1">
              <a:lnSpc>
                <a:spcPct val="80000"/>
              </a:lnSpc>
            </a:pPr>
            <a:r>
              <a:rPr lang="en-US" sz="2800" dirty="0" smtClean="0">
                <a:ea typeface="ＭＳ Ｐゴシック" pitchFamily="-112" charset="-128"/>
              </a:rPr>
              <a:t>Privacy and decision-making </a:t>
            </a:r>
          </a:p>
        </p:txBody>
      </p:sp>
    </p:spTree>
    <p:extLst>
      <p:ext uri="{BB962C8B-B14F-4D97-AF65-F5344CB8AC3E}">
        <p14:creationId xmlns:p14="http://schemas.microsoft.com/office/powerpoint/2010/main" val="38418765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4"/>
          <p:cNvPicPr preferRelativeResize="0">
            <a:picLocks noChangeAspect="1"/>
          </p:cNvPicPr>
          <p:nvPr/>
        </p:nvPicPr>
        <p:blipFill>
          <a:blip r:embed="rId2"/>
          <a:srcRect/>
          <a:stretch>
            <a:fillRect/>
          </a:stretch>
        </p:blipFill>
        <p:spPr bwMode="auto">
          <a:xfrm>
            <a:off x="0" y="-914400"/>
            <a:ext cx="9144000" cy="1645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timeline </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6230705"/>
              </p:ext>
            </p:extLst>
          </p:nvPr>
        </p:nvGraphicFramePr>
        <p:xfrm>
          <a:off x="914400" y="1447800"/>
          <a:ext cx="7848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1306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Core Elements of Transition </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Transition Policy </a:t>
            </a:r>
          </a:p>
          <a:p>
            <a:pPr marL="514350" indent="-514350">
              <a:buFont typeface="+mj-lt"/>
              <a:buAutoNum type="arabicPeriod"/>
            </a:pPr>
            <a:r>
              <a:rPr lang="en-US" dirty="0" smtClean="0"/>
              <a:t>Transition tracking and monitoring</a:t>
            </a:r>
          </a:p>
          <a:p>
            <a:pPr marL="514350" indent="-514350">
              <a:buFont typeface="+mj-lt"/>
              <a:buAutoNum type="arabicPeriod"/>
            </a:pPr>
            <a:r>
              <a:rPr lang="en-US" dirty="0" smtClean="0"/>
              <a:t>Transition readiness</a:t>
            </a:r>
          </a:p>
          <a:p>
            <a:pPr marL="514350" indent="-514350">
              <a:buFont typeface="+mj-lt"/>
              <a:buAutoNum type="arabicPeriod"/>
            </a:pPr>
            <a:r>
              <a:rPr lang="en-US" dirty="0" smtClean="0"/>
              <a:t>Transition planning </a:t>
            </a:r>
          </a:p>
          <a:p>
            <a:pPr marL="514350" indent="-514350">
              <a:buFont typeface="+mj-lt"/>
              <a:buAutoNum type="arabicPeriod"/>
            </a:pPr>
            <a:r>
              <a:rPr lang="en-US" dirty="0" smtClean="0"/>
              <a:t>Transfer of Care</a:t>
            </a:r>
          </a:p>
          <a:p>
            <a:pPr marL="514350" indent="-514350">
              <a:buFont typeface="+mj-lt"/>
              <a:buAutoNum type="arabicPeriod"/>
            </a:pPr>
            <a:r>
              <a:rPr lang="en-US" dirty="0" smtClean="0"/>
              <a:t>Transfer Completion </a:t>
            </a:r>
            <a:endParaRPr lang="en-US" dirty="0"/>
          </a:p>
        </p:txBody>
      </p:sp>
      <p:sp>
        <p:nvSpPr>
          <p:cNvPr id="4" name="TextBox 3"/>
          <p:cNvSpPr txBox="1">
            <a:spLocks noChangeArrowheads="1"/>
          </p:cNvSpPr>
          <p:nvPr/>
        </p:nvSpPr>
        <p:spPr bwMode="auto">
          <a:xfrm>
            <a:off x="0" y="6477000"/>
            <a:ext cx="8839200" cy="646331"/>
          </a:xfrm>
          <a:prstGeom prst="rect">
            <a:avLst/>
          </a:prstGeom>
          <a:noFill/>
          <a:ln w="9525">
            <a:noFill/>
            <a:miter lim="800000"/>
            <a:headEnd/>
            <a:tailEnd/>
          </a:ln>
        </p:spPr>
        <p:txBody>
          <a:bodyPr>
            <a:spAutoFit/>
          </a:bodyPr>
          <a:lstStyle/>
          <a:p>
            <a:r>
              <a:rPr lang="en-US" dirty="0" err="1" smtClean="0"/>
              <a:t>gottransition.org</a:t>
            </a:r>
            <a:r>
              <a:rPr lang="en-US" dirty="0"/>
              <a:t>; http://</a:t>
            </a:r>
            <a:r>
              <a:rPr lang="en-US" dirty="0" err="1"/>
              <a:t>www.hctransitions.org</a:t>
            </a:r>
            <a:r>
              <a:rPr lang="en-US" dirty="0"/>
              <a:t>/?m=201002</a:t>
            </a:r>
          </a:p>
          <a:p>
            <a:endParaRPr lang="en-US" dirty="0"/>
          </a:p>
        </p:txBody>
      </p:sp>
      <p:pic>
        <p:nvPicPr>
          <p:cNvPr id="5" name="Picture 3"/>
          <p:cNvPicPr>
            <a:picLocks noChangeAspect="1"/>
          </p:cNvPicPr>
          <p:nvPr/>
        </p:nvPicPr>
        <p:blipFill>
          <a:blip r:embed="rId2"/>
          <a:srcRect/>
          <a:stretch>
            <a:fillRect/>
          </a:stretch>
        </p:blipFill>
        <p:spPr bwMode="auto">
          <a:xfrm>
            <a:off x="4343399" y="2743200"/>
            <a:ext cx="4254123" cy="3200400"/>
          </a:xfrm>
          <a:prstGeom prst="rect">
            <a:avLst/>
          </a:prstGeom>
          <a:noFill/>
          <a:ln w="9525">
            <a:noFill/>
            <a:miter lim="800000"/>
            <a:headEnd/>
            <a:tailEnd/>
          </a:ln>
        </p:spPr>
      </p:pic>
    </p:spTree>
    <p:extLst>
      <p:ext uri="{BB962C8B-B14F-4D97-AF65-F5344CB8AC3E}">
        <p14:creationId xmlns:p14="http://schemas.microsoft.com/office/powerpoint/2010/main" val="10355507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r>
              <a:rPr lang="en-US" smtClean="0">
                <a:ea typeface="ＭＳ Ｐゴシック" pitchFamily="-112" charset="-128"/>
              </a:rPr>
              <a:t>Office-level systems</a:t>
            </a:r>
          </a:p>
        </p:txBody>
      </p:sp>
      <p:sp>
        <p:nvSpPr>
          <p:cNvPr id="25603" name="Rectangle 3"/>
          <p:cNvSpPr>
            <a:spLocks noGrp="1" noChangeArrowheads="1"/>
          </p:cNvSpPr>
          <p:nvPr>
            <p:ph sz="quarter" idx="1"/>
          </p:nvPr>
        </p:nvSpPr>
        <p:spPr/>
        <p:txBody>
          <a:bodyPr/>
          <a:lstStyle/>
          <a:p>
            <a:pPr eaLnBrk="1" hangingPunct="1"/>
            <a:r>
              <a:rPr lang="en-US" sz="2800" dirty="0" smtClean="0">
                <a:ea typeface="ＭＳ Ｐゴシック" pitchFamily="-112" charset="-128"/>
              </a:rPr>
              <a:t>Develop an office </a:t>
            </a:r>
            <a:r>
              <a:rPr lang="en-US" sz="2800" u="sng" dirty="0" smtClean="0">
                <a:solidFill>
                  <a:schemeClr val="accent6">
                    <a:lumMod val="75000"/>
                  </a:schemeClr>
                </a:solidFill>
                <a:ea typeface="ＭＳ Ｐゴシック" pitchFamily="-112" charset="-128"/>
              </a:rPr>
              <a:t>transition policy </a:t>
            </a:r>
            <a:r>
              <a:rPr lang="en-US" sz="2800" dirty="0" smtClean="0">
                <a:ea typeface="ＭＳ Ｐゴシック" pitchFamily="-112" charset="-128"/>
              </a:rPr>
              <a:t>which includes</a:t>
            </a:r>
          </a:p>
          <a:p>
            <a:pPr lvl="1" eaLnBrk="1" hangingPunct="1"/>
            <a:r>
              <a:rPr lang="en-US" sz="2800" dirty="0" smtClean="0">
                <a:ea typeface="ＭＳ Ｐゴシック" pitchFamily="-112" charset="-128"/>
              </a:rPr>
              <a:t>The expected age of patient transfer to the adult model of healthcare</a:t>
            </a:r>
          </a:p>
          <a:p>
            <a:pPr lvl="1" eaLnBrk="1" hangingPunct="1"/>
            <a:r>
              <a:rPr lang="en-US" sz="2800" dirty="0" smtClean="0">
                <a:ea typeface="ＭＳ Ｐゴシック" pitchFamily="-112" charset="-128"/>
              </a:rPr>
              <a:t>Outline roles of patient, family/caregivers, medical home provider</a:t>
            </a:r>
          </a:p>
          <a:p>
            <a:pPr lvl="1" eaLnBrk="1" hangingPunct="1"/>
            <a:r>
              <a:rPr lang="en-US" sz="2800" dirty="0" smtClean="0">
                <a:ea typeface="ＭＳ Ｐゴシック" pitchFamily="-112" charset="-128"/>
              </a:rPr>
              <a:t>Family and patient input </a:t>
            </a:r>
          </a:p>
          <a:p>
            <a:pPr eaLnBrk="1" hangingPunct="1"/>
            <a:endParaRPr lang="en-US" dirty="0" smtClean="0">
              <a:ea typeface="ＭＳ Ｐゴシック" pitchFamily="-112" charset="-128"/>
            </a:endParaRPr>
          </a:p>
          <a:p>
            <a:pPr lvl="1" eaLnBrk="1" hangingPunct="1"/>
            <a:endParaRPr lang="en-US" dirty="0" smtClean="0">
              <a:ea typeface="ＭＳ Ｐゴシック" pitchFamily="-112" charset="-128"/>
            </a:endParaRPr>
          </a:p>
          <a:p>
            <a:pPr lvl="1" eaLnBrk="1" hangingPunct="1"/>
            <a:endParaRPr lang="en-US" dirty="0"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ea typeface="ＭＳ Ｐゴシック" pitchFamily="-112" charset="-128"/>
              </a:rPr>
              <a:t>Overview</a:t>
            </a:r>
          </a:p>
        </p:txBody>
      </p:sp>
      <p:sp>
        <p:nvSpPr>
          <p:cNvPr id="3" name="Content Placeholder 2"/>
          <p:cNvSpPr>
            <a:spLocks noGrp="1"/>
          </p:cNvSpPr>
          <p:nvPr>
            <p:ph sz="quarter" idx="1"/>
          </p:nvPr>
        </p:nvSpPr>
        <p:spPr/>
        <p:txBody>
          <a:bodyPr/>
          <a:lstStyle/>
          <a:p>
            <a:pPr eaLnBrk="1" hangingPunct="1"/>
            <a:r>
              <a:rPr lang="en-US" sz="2800" dirty="0" smtClean="0">
                <a:ea typeface="ＭＳ Ｐゴシック" pitchFamily="-112" charset="-128"/>
              </a:rPr>
              <a:t>Review definitions and scope of problem</a:t>
            </a:r>
          </a:p>
          <a:p>
            <a:pPr eaLnBrk="1" hangingPunct="1"/>
            <a:r>
              <a:rPr lang="en-US" sz="2800" dirty="0" smtClean="0">
                <a:ea typeface="ＭＳ Ｐゴシック" pitchFamily="-112" charset="-128"/>
              </a:rPr>
              <a:t>Review standard of care for health care transition </a:t>
            </a:r>
          </a:p>
          <a:p>
            <a:pPr eaLnBrk="1" hangingPunct="1"/>
            <a:r>
              <a:rPr lang="en-US" sz="2800" dirty="0" smtClean="0">
                <a:ea typeface="ＭＳ Ｐゴシック" pitchFamily="-112" charset="-128"/>
              </a:rPr>
              <a:t>Describe practical tools and strategies for health care transition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r>
              <a:rPr lang="en-US" smtClean="0">
                <a:ea typeface="ＭＳ Ｐゴシック" pitchFamily="-112" charset="-128"/>
              </a:rPr>
              <a:t>Office-level systems</a:t>
            </a:r>
          </a:p>
        </p:txBody>
      </p:sp>
      <p:sp>
        <p:nvSpPr>
          <p:cNvPr id="25603" name="Rectangle 3"/>
          <p:cNvSpPr>
            <a:spLocks noGrp="1" noChangeArrowheads="1"/>
          </p:cNvSpPr>
          <p:nvPr>
            <p:ph sz="quarter" idx="1"/>
          </p:nvPr>
        </p:nvSpPr>
        <p:spPr/>
        <p:txBody>
          <a:bodyPr/>
          <a:lstStyle/>
          <a:p>
            <a:pPr eaLnBrk="1" hangingPunct="1"/>
            <a:r>
              <a:rPr lang="en-US" sz="2800" dirty="0" smtClean="0">
                <a:ea typeface="ＭＳ Ｐゴシック" pitchFamily="-112" charset="-128"/>
              </a:rPr>
              <a:t>Create patient registries for </a:t>
            </a:r>
            <a:r>
              <a:rPr lang="en-US" sz="2800" u="sng" dirty="0" smtClean="0">
                <a:solidFill>
                  <a:srgbClr val="E46C0A"/>
                </a:solidFill>
                <a:ea typeface="ＭＳ Ｐゴシック" pitchFamily="-112" charset="-128"/>
              </a:rPr>
              <a:t>tracking and monitoring</a:t>
            </a:r>
          </a:p>
          <a:p>
            <a:pPr lvl="1" eaLnBrk="1" hangingPunct="1"/>
            <a:r>
              <a:rPr lang="en-US" sz="2800" dirty="0" smtClean="0">
                <a:ea typeface="ＭＳ Ｐゴシック" pitchFamily="-112" charset="-128"/>
              </a:rPr>
              <a:t>Highlight population that needs dedicated care</a:t>
            </a:r>
          </a:p>
          <a:p>
            <a:pPr lvl="1" eaLnBrk="1" hangingPunct="1"/>
            <a:r>
              <a:rPr lang="en-US" sz="2800" dirty="0" smtClean="0">
                <a:ea typeface="ＭＳ Ｐゴシック" pitchFamily="-112" charset="-128"/>
              </a:rPr>
              <a:t>Streamline education </a:t>
            </a:r>
          </a:p>
          <a:p>
            <a:pPr lvl="1" eaLnBrk="1" hangingPunct="1"/>
            <a:r>
              <a:rPr lang="en-US" sz="2800" dirty="0" smtClean="0">
                <a:ea typeface="ＭＳ Ｐゴシック" pitchFamily="-112" charset="-128"/>
              </a:rPr>
              <a:t>Streamline implementation of new initiatives</a:t>
            </a:r>
          </a:p>
          <a:p>
            <a:pPr eaLnBrk="1" hangingPunct="1"/>
            <a:r>
              <a:rPr lang="en-US" sz="2800" dirty="0">
                <a:ea typeface="ＭＳ Ｐゴシック" pitchFamily="-112" charset="-128"/>
              </a:rPr>
              <a:t>Appointment scheduling</a:t>
            </a:r>
          </a:p>
          <a:p>
            <a:pPr lvl="1" eaLnBrk="1" hangingPunct="1"/>
            <a:r>
              <a:rPr lang="en-US" sz="2800" dirty="0">
                <a:ea typeface="ＭＳ Ｐゴシック" pitchFamily="-112" charset="-128"/>
              </a:rPr>
              <a:t>Have a separate visit for transition</a:t>
            </a:r>
          </a:p>
          <a:p>
            <a:pPr lvl="1" eaLnBrk="1" hangingPunct="1"/>
            <a:r>
              <a:rPr lang="en-US" sz="2800" dirty="0">
                <a:ea typeface="ＭＳ Ｐゴシック" pitchFamily="-112" charset="-128"/>
              </a:rPr>
              <a:t>Batch transition visits together</a:t>
            </a:r>
          </a:p>
          <a:p>
            <a:pPr lvl="1" eaLnBrk="1" hangingPunct="1"/>
            <a:r>
              <a:rPr lang="en-US" sz="2800" dirty="0">
                <a:ea typeface="ＭＳ Ｐゴシック" pitchFamily="-112" charset="-128"/>
              </a:rPr>
              <a:t>Group education sessions</a:t>
            </a:r>
          </a:p>
          <a:p>
            <a:pPr eaLnBrk="1" hangingPunct="1"/>
            <a:endParaRPr lang="en-US" dirty="0" smtClean="0">
              <a:ea typeface="ＭＳ Ｐゴシック" pitchFamily="-112" charset="-128"/>
            </a:endParaRPr>
          </a:p>
          <a:p>
            <a:pPr lvl="1" eaLnBrk="1" hangingPunct="1"/>
            <a:endParaRPr lang="en-US" dirty="0" smtClean="0">
              <a:ea typeface="ＭＳ Ｐゴシック" pitchFamily="-112" charset="-128"/>
            </a:endParaRPr>
          </a:p>
          <a:p>
            <a:pPr lvl="1" eaLnBrk="1" hangingPunct="1"/>
            <a:endParaRPr lang="en-US" dirty="0" smtClean="0">
              <a:ea typeface="ＭＳ Ｐゴシック" pitchFamily="-112" charset="-128"/>
            </a:endParaRPr>
          </a:p>
        </p:txBody>
      </p:sp>
    </p:spTree>
    <p:extLst>
      <p:ext uri="{BB962C8B-B14F-4D97-AF65-F5344CB8AC3E}">
        <p14:creationId xmlns:p14="http://schemas.microsoft.com/office/powerpoint/2010/main" val="5394697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smtClean="0">
                <a:ea typeface="ＭＳ Ｐゴシック" pitchFamily="-112" charset="-128"/>
              </a:rPr>
              <a:t>Getting ready for transition</a:t>
            </a:r>
          </a:p>
        </p:txBody>
      </p:sp>
      <p:sp>
        <p:nvSpPr>
          <p:cNvPr id="17411" name="Rectangle 3"/>
          <p:cNvSpPr>
            <a:spLocks noGrp="1" noChangeArrowheads="1"/>
          </p:cNvSpPr>
          <p:nvPr>
            <p:ph sz="quarter" idx="1"/>
          </p:nvPr>
        </p:nvSpPr>
        <p:spPr/>
        <p:txBody>
          <a:bodyPr/>
          <a:lstStyle/>
          <a:p>
            <a:pPr eaLnBrk="1" hangingPunct="1">
              <a:lnSpc>
                <a:spcPct val="90000"/>
              </a:lnSpc>
            </a:pPr>
            <a:r>
              <a:rPr lang="en-US" sz="2800" dirty="0" smtClean="0">
                <a:ea typeface="ＭＳ Ｐゴシック" pitchFamily="-112" charset="-128"/>
              </a:rPr>
              <a:t>Process starts at 12</a:t>
            </a:r>
          </a:p>
          <a:p>
            <a:pPr eaLnBrk="1" hangingPunct="1">
              <a:lnSpc>
                <a:spcPct val="90000"/>
              </a:lnSpc>
            </a:pPr>
            <a:r>
              <a:rPr lang="en-US" sz="2800" dirty="0" smtClean="0">
                <a:ea typeface="ＭＳ Ｐゴシック" pitchFamily="-112" charset="-128"/>
              </a:rPr>
              <a:t>Educate family about office transition policy</a:t>
            </a:r>
          </a:p>
          <a:p>
            <a:pPr lvl="1" eaLnBrk="1" hangingPunct="1">
              <a:lnSpc>
                <a:spcPct val="90000"/>
              </a:lnSpc>
            </a:pPr>
            <a:r>
              <a:rPr lang="en-US" sz="2800" dirty="0" smtClean="0">
                <a:ea typeface="ＭＳ Ｐゴシック" pitchFamily="-112" charset="-128"/>
              </a:rPr>
              <a:t>Process should be “normalized” </a:t>
            </a:r>
          </a:p>
          <a:p>
            <a:pPr eaLnBrk="1" hangingPunct="1">
              <a:lnSpc>
                <a:spcPct val="90000"/>
              </a:lnSpc>
            </a:pPr>
            <a:r>
              <a:rPr lang="en-US" sz="2800" dirty="0">
                <a:ea typeface="ＭＳ Ｐゴシック" pitchFamily="-112" charset="-128"/>
              </a:rPr>
              <a:t>Assess youth </a:t>
            </a:r>
            <a:r>
              <a:rPr lang="en-US" sz="2800" dirty="0" smtClean="0">
                <a:ea typeface="ＭＳ Ｐゴシック" pitchFamily="-112" charset="-128"/>
              </a:rPr>
              <a:t>and family </a:t>
            </a:r>
            <a:r>
              <a:rPr lang="en-US" sz="2800" u="sng" dirty="0" smtClean="0">
                <a:solidFill>
                  <a:srgbClr val="E46C0A"/>
                </a:solidFill>
                <a:ea typeface="ＭＳ Ｐゴシック" pitchFamily="-112" charset="-128"/>
              </a:rPr>
              <a:t>transition readiness </a:t>
            </a:r>
          </a:p>
          <a:p>
            <a:pPr eaLnBrk="1" hangingPunct="1">
              <a:lnSpc>
                <a:spcPct val="90000"/>
              </a:lnSpc>
            </a:pPr>
            <a:endParaRPr lang="en-US" sz="2800" u="sng" dirty="0"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en-US" dirty="0" smtClean="0">
                <a:ea typeface="ＭＳ Ｐゴシック" pitchFamily="-112" charset="-128"/>
              </a:rPr>
              <a:t>Transition Plan</a:t>
            </a:r>
          </a:p>
        </p:txBody>
      </p:sp>
      <p:sp>
        <p:nvSpPr>
          <p:cNvPr id="19459" name="Rectangle 3"/>
          <p:cNvSpPr>
            <a:spLocks noGrp="1" noChangeArrowheads="1"/>
          </p:cNvSpPr>
          <p:nvPr>
            <p:ph sz="quarter" idx="1"/>
          </p:nvPr>
        </p:nvSpPr>
        <p:spPr/>
        <p:txBody>
          <a:bodyPr/>
          <a:lstStyle/>
          <a:p>
            <a:pPr eaLnBrk="1" hangingPunct="1">
              <a:lnSpc>
                <a:spcPct val="90000"/>
              </a:lnSpc>
            </a:pPr>
            <a:r>
              <a:rPr lang="en-US" sz="2800" dirty="0" smtClean="0">
                <a:ea typeface="ＭＳ Ｐゴシック" pitchFamily="-112" charset="-128"/>
              </a:rPr>
              <a:t>Dynamic and longitudinal</a:t>
            </a:r>
          </a:p>
          <a:p>
            <a:pPr eaLnBrk="1" hangingPunct="1">
              <a:lnSpc>
                <a:spcPct val="90000"/>
              </a:lnSpc>
            </a:pPr>
            <a:r>
              <a:rPr lang="en-US" sz="2800" dirty="0" smtClean="0">
                <a:ea typeface="ＭＳ Ｐゴシック" pitchFamily="-112" charset="-128"/>
              </a:rPr>
              <a:t>Goal-oriented</a:t>
            </a:r>
          </a:p>
          <a:p>
            <a:pPr eaLnBrk="1" hangingPunct="1">
              <a:lnSpc>
                <a:spcPct val="90000"/>
              </a:lnSpc>
            </a:pPr>
            <a:r>
              <a:rPr lang="en-US" sz="2800" dirty="0" smtClean="0">
                <a:ea typeface="ＭＳ Ｐゴシック" pitchFamily="-112" charset="-128"/>
              </a:rPr>
              <a:t>Should include chronic condition management and preventative care </a:t>
            </a:r>
          </a:p>
          <a:p>
            <a:pPr eaLnBrk="1" hangingPunct="1">
              <a:lnSpc>
                <a:spcPct val="90000"/>
              </a:lnSpc>
            </a:pPr>
            <a:r>
              <a:rPr lang="en-US" sz="2800" dirty="0" smtClean="0">
                <a:ea typeface="ＭＳ Ｐゴシック" pitchFamily="-112" charset="-128"/>
              </a:rPr>
              <a:t>By age 14, a formal written plan and checklist should be part of the medical record</a:t>
            </a:r>
          </a:p>
          <a:p>
            <a:pPr eaLnBrk="1" hangingPunct="1">
              <a:lnSpc>
                <a:spcPct val="90000"/>
              </a:lnSpc>
            </a:pPr>
            <a:endParaRPr lang="en-US" dirty="0"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p:cNvPicPr>
            <a:picLocks noChangeAspect="1"/>
          </p:cNvPicPr>
          <p:nvPr/>
        </p:nvPicPr>
        <p:blipFill>
          <a:blip r:embed="rId2"/>
          <a:srcRect/>
          <a:stretch>
            <a:fillRect/>
          </a:stretch>
        </p:blipFill>
        <p:spPr bwMode="auto">
          <a:xfrm>
            <a:off x="914400" y="0"/>
            <a:ext cx="7086600" cy="9172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r>
              <a:rPr lang="en-US" dirty="0" smtClean="0">
                <a:ea typeface="ＭＳ Ｐゴシック" pitchFamily="-112" charset="-128"/>
              </a:rPr>
              <a:t>Transition planning over time </a:t>
            </a:r>
          </a:p>
        </p:txBody>
      </p:sp>
      <p:sp>
        <p:nvSpPr>
          <p:cNvPr id="20483" name="Rectangle 3"/>
          <p:cNvSpPr>
            <a:spLocks noGrp="1" noChangeArrowheads="1"/>
          </p:cNvSpPr>
          <p:nvPr>
            <p:ph sz="quarter" idx="1"/>
          </p:nvPr>
        </p:nvSpPr>
        <p:spPr/>
        <p:txBody>
          <a:bodyPr/>
          <a:lstStyle/>
          <a:p>
            <a:pPr eaLnBrk="1" hangingPunct="1"/>
            <a:r>
              <a:rPr lang="en-US" sz="2800" dirty="0" smtClean="0">
                <a:ea typeface="ＭＳ Ｐゴシック" pitchFamily="-112" charset="-128"/>
              </a:rPr>
              <a:t>Work towards family and patient autonomy goals</a:t>
            </a:r>
          </a:p>
          <a:p>
            <a:pPr eaLnBrk="1" hangingPunct="1"/>
            <a:r>
              <a:rPr lang="en-US" sz="2800" dirty="0" smtClean="0">
                <a:ea typeface="ＭＳ Ｐゴシック" pitchFamily="-112" charset="-128"/>
              </a:rPr>
              <a:t>Identify “receiving” health care providers</a:t>
            </a:r>
          </a:p>
          <a:p>
            <a:pPr eaLnBrk="1" hangingPunct="1"/>
            <a:r>
              <a:rPr lang="en-US" sz="2800" dirty="0" smtClean="0">
                <a:ea typeface="ＭＳ Ｐゴシック" pitchFamily="-112" charset="-128"/>
              </a:rPr>
              <a:t>Address other aspects of transition (education, vocation)</a:t>
            </a:r>
          </a:p>
          <a:p>
            <a:pPr eaLnBrk="1" hangingPunct="1"/>
            <a:r>
              <a:rPr lang="en-US" sz="2800" dirty="0" smtClean="0">
                <a:ea typeface="ＭＳ Ｐゴシック" pitchFamily="-112" charset="-128"/>
              </a:rPr>
              <a:t>Create and update portable medical summary and emergency care plan</a:t>
            </a:r>
          </a:p>
          <a:p>
            <a:pPr eaLnBrk="1" hangingPunct="1"/>
            <a:r>
              <a:rPr lang="en-US" sz="2800" dirty="0">
                <a:ea typeface="ＭＳ Ｐゴシック" pitchFamily="-112" charset="-128"/>
              </a:rPr>
              <a:t>Identify medical decision-</a:t>
            </a:r>
            <a:r>
              <a:rPr lang="en-US" sz="2800" dirty="0" smtClean="0">
                <a:ea typeface="ＭＳ Ｐゴシック" pitchFamily="-112" charset="-128"/>
              </a:rPr>
              <a:t>maker</a:t>
            </a:r>
          </a:p>
          <a:p>
            <a:pPr eaLnBrk="1" hangingPunct="1"/>
            <a:r>
              <a:rPr lang="en-US" sz="2800" dirty="0" smtClean="0">
                <a:ea typeface="ＭＳ Ｐゴシック" pitchFamily="-112" charset="-128"/>
              </a:rPr>
              <a:t>Document progress in medical record</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eaLnBrk="1" hangingPunct="1"/>
            <a:r>
              <a:rPr lang="en-US" dirty="0" smtClean="0">
                <a:ea typeface="ＭＳ Ｐゴシック" pitchFamily="-112" charset="-128"/>
              </a:rPr>
              <a:t>Transfer of care = Actual transition</a:t>
            </a:r>
          </a:p>
        </p:txBody>
      </p:sp>
      <p:sp>
        <p:nvSpPr>
          <p:cNvPr id="21507" name="Rectangle 3"/>
          <p:cNvSpPr>
            <a:spLocks noGrp="1" noChangeArrowheads="1"/>
          </p:cNvSpPr>
          <p:nvPr>
            <p:ph sz="quarter" idx="1"/>
          </p:nvPr>
        </p:nvSpPr>
        <p:spPr/>
        <p:txBody>
          <a:bodyPr/>
          <a:lstStyle/>
          <a:p>
            <a:pPr eaLnBrk="1" hangingPunct="1"/>
            <a:r>
              <a:rPr lang="en-US" sz="2800" dirty="0" smtClean="0">
                <a:ea typeface="ＭＳ Ｐゴシック" pitchFamily="-112" charset="-128"/>
              </a:rPr>
              <a:t>“Hand shake not a hand off”</a:t>
            </a:r>
          </a:p>
          <a:p>
            <a:pPr eaLnBrk="1" hangingPunct="1"/>
            <a:r>
              <a:rPr lang="en-US" sz="2800" dirty="0" smtClean="0">
                <a:ea typeface="ＭＳ Ｐゴシック" pitchFamily="-112" charset="-128"/>
              </a:rPr>
              <a:t>Transfer care to identified adult practice</a:t>
            </a:r>
          </a:p>
          <a:p>
            <a:pPr eaLnBrk="1" hangingPunct="1"/>
            <a:r>
              <a:rPr lang="en-US" sz="2800" dirty="0" smtClean="0">
                <a:ea typeface="ＭＳ Ｐゴシック" pitchFamily="-112" charset="-128"/>
              </a:rPr>
              <a:t>Send along transfer package (medical summary, emergency care package) to new provider </a:t>
            </a:r>
          </a:p>
          <a:p>
            <a:pPr eaLnBrk="1" hangingPunct="1"/>
            <a:r>
              <a:rPr lang="en-US" sz="2800" dirty="0" smtClean="0">
                <a:ea typeface="ＭＳ Ｐゴシック" pitchFamily="-112" charset="-128"/>
              </a:rPr>
              <a:t>Self care assessment by new provider </a:t>
            </a:r>
          </a:p>
          <a:p>
            <a:pPr marL="0" indent="0" eaLnBrk="1" hangingPunct="1">
              <a:buNone/>
            </a:pPr>
            <a:endParaRPr lang="en-US" sz="2800" dirty="0" smtClean="0">
              <a:ea typeface="ＭＳ Ｐゴシック" pitchFamily="-112" charset="-128"/>
            </a:endParaRPr>
          </a:p>
          <a:p>
            <a:pPr marL="0" indent="0" eaLnBrk="1" hangingPunct="1">
              <a:buNone/>
            </a:pPr>
            <a:r>
              <a:rPr lang="en-US" sz="2800" dirty="0" smtClean="0">
                <a:solidFill>
                  <a:schemeClr val="tx2"/>
                </a:solidFill>
                <a:ea typeface="ＭＳ Ｐゴシック" pitchFamily="-112" charset="-128"/>
              </a:rPr>
              <a:t>Followed By:  Transfer Completion/Ongoing Care</a:t>
            </a:r>
          </a:p>
          <a:p>
            <a:pPr marL="0" indent="0" eaLnBrk="1" hangingPunct="1">
              <a:buNone/>
            </a:pPr>
            <a:endParaRPr lang="en-US" sz="2800" dirty="0" smtClean="0">
              <a:ea typeface="ＭＳ Ｐゴシック" pitchFamily="-112" charset="-128"/>
            </a:endParaRPr>
          </a:p>
          <a:p>
            <a:pPr lvl="1" eaLnBrk="1" hangingPunct="1">
              <a:buFont typeface="Wingdings 2" pitchFamily="-112" charset="2"/>
              <a:buNone/>
            </a:pPr>
            <a:endParaRPr lang="en-US" dirty="0"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strategies and tools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1806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smtClean="0">
                <a:ea typeface="ＭＳ Ｐゴシック" pitchFamily="-112" charset="-128"/>
              </a:rPr>
              <a:t>Transition Readiness</a:t>
            </a:r>
          </a:p>
        </p:txBody>
      </p:sp>
      <p:sp>
        <p:nvSpPr>
          <p:cNvPr id="58371" name="Content Placeholder 2"/>
          <p:cNvSpPr>
            <a:spLocks noGrp="1"/>
          </p:cNvSpPr>
          <p:nvPr>
            <p:ph sz="quarter" idx="1"/>
          </p:nvPr>
        </p:nvSpPr>
        <p:spPr/>
        <p:txBody>
          <a:bodyPr/>
          <a:lstStyle/>
          <a:p>
            <a:pPr eaLnBrk="1" hangingPunct="1"/>
            <a:r>
              <a:rPr lang="en-US" sz="2800" dirty="0" smtClean="0">
                <a:ea typeface="ＭＳ Ｐゴシック" pitchFamily="-112" charset="-128"/>
              </a:rPr>
              <a:t>Use to assess baseline skills include adaptive self-care skills, navigating health care system and self management of condition </a:t>
            </a:r>
          </a:p>
          <a:p>
            <a:pPr eaLnBrk="1" hangingPunct="1"/>
            <a:r>
              <a:rPr lang="en-US" sz="2800" dirty="0" smtClean="0">
                <a:ea typeface="ＭＳ Ｐゴシック" pitchFamily="-112" charset="-128"/>
              </a:rPr>
              <a:t>Use to measure progress </a:t>
            </a:r>
          </a:p>
          <a:p>
            <a:pPr eaLnBrk="1" hangingPunct="1"/>
            <a:r>
              <a:rPr lang="en-US" sz="2800" dirty="0" smtClean="0">
                <a:ea typeface="ＭＳ Ｐゴシック" pitchFamily="-112" charset="-128"/>
              </a:rPr>
              <a:t>Completed by either patient or caregiver</a:t>
            </a:r>
          </a:p>
          <a:p>
            <a:pPr eaLnBrk="1" hangingPunct="1"/>
            <a:r>
              <a:rPr lang="en-US" sz="2800" dirty="0" smtClean="0">
                <a:ea typeface="ＭＳ Ｐゴシック" pitchFamily="-112" charset="-128"/>
              </a:rPr>
              <a:t>TRAQ</a:t>
            </a:r>
          </a:p>
          <a:p>
            <a:pPr lvl="1" eaLnBrk="1" hangingPunct="1"/>
            <a:r>
              <a:rPr lang="en-US" sz="2800" dirty="0" smtClean="0">
                <a:ea typeface="ＭＳ Ｐゴシック" pitchFamily="-112" charset="-128"/>
              </a:rPr>
              <a:t>Validated </a:t>
            </a:r>
          </a:p>
          <a:p>
            <a:pPr lvl="1" eaLnBrk="1" hangingPunct="1"/>
            <a:r>
              <a:rPr lang="en-US" sz="2800" dirty="0" smtClean="0">
                <a:ea typeface="ＭＳ Ｐゴシック" pitchFamily="-112" charset="-128"/>
              </a:rPr>
              <a:t>Adapted to 4</a:t>
            </a:r>
            <a:r>
              <a:rPr lang="en-US" sz="2800" baseline="30000" dirty="0" smtClean="0">
                <a:ea typeface="ＭＳ Ｐゴシック" pitchFamily="-112" charset="-128"/>
              </a:rPr>
              <a:t>th</a:t>
            </a:r>
            <a:r>
              <a:rPr lang="en-US" sz="2800" dirty="0" smtClean="0">
                <a:ea typeface="ＭＳ Ｐゴシック" pitchFamily="-112" charset="-128"/>
              </a:rPr>
              <a:t> grade literacy level in ACP Toolkit </a:t>
            </a:r>
          </a:p>
          <a:p>
            <a:pPr eaLnBrk="1" hangingPunct="1"/>
            <a:endParaRPr lang="en-US" dirty="0"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365" t="-23573" r="-29573" b="-51231"/>
          <a:stretch/>
        </p:blipFill>
        <p:spPr>
          <a:xfrm>
            <a:off x="-3733800" y="-990600"/>
            <a:ext cx="14801850" cy="9605927"/>
          </a:xfrm>
          <a:prstGeom prst="rect">
            <a:avLst/>
          </a:prstGeom>
        </p:spPr>
      </p:pic>
      <p:sp>
        <p:nvSpPr>
          <p:cNvPr id="3" name="TextBox 2"/>
          <p:cNvSpPr txBox="1"/>
          <p:nvPr/>
        </p:nvSpPr>
        <p:spPr>
          <a:xfrm>
            <a:off x="457200" y="6172200"/>
            <a:ext cx="7543800" cy="369332"/>
          </a:xfrm>
          <a:prstGeom prst="rect">
            <a:avLst/>
          </a:prstGeom>
          <a:noFill/>
        </p:spPr>
        <p:txBody>
          <a:bodyPr wrap="square" rtlCol="0">
            <a:spAutoFit/>
          </a:bodyPr>
          <a:lstStyle/>
          <a:p>
            <a:r>
              <a:rPr lang="en-US" dirty="0"/>
              <a:t>http://depts.washington.edu/healthtr/documents/healthcareskills.pdf</a:t>
            </a:r>
          </a:p>
        </p:txBody>
      </p:sp>
    </p:spTree>
    <p:extLst>
      <p:ext uri="{BB962C8B-B14F-4D97-AF65-F5344CB8AC3E}">
        <p14:creationId xmlns:p14="http://schemas.microsoft.com/office/powerpoint/2010/main" val="10857825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extLst>
              <p:ext uri="{D42A27DB-BD31-4B8C-83A1-F6EECF244321}">
                <p14:modId xmlns:p14="http://schemas.microsoft.com/office/powerpoint/2010/main" val="4254031696"/>
              </p:ext>
            </p:extLst>
          </p:nvPr>
        </p:nvGraphicFramePr>
        <p:xfrm>
          <a:off x="1143000" y="-304800"/>
          <a:ext cx="6270625" cy="7696200"/>
        </p:xfrm>
        <a:graphic>
          <a:graphicData uri="http://schemas.openxmlformats.org/presentationml/2006/ole">
            <mc:AlternateContent xmlns:mc="http://schemas.openxmlformats.org/markup-compatibility/2006">
              <mc:Choice xmlns:v="urn:schemas-microsoft-com:vml" Requires="v">
                <p:oleObj spid="_x0000_s59419" name="Document" r:id="rId4" imgW="22634559" imgH="27778777" progId="Word.Document.12">
                  <p:link updateAutomatic="1"/>
                </p:oleObj>
              </mc:Choice>
              <mc:Fallback>
                <p:oleObj name="Document" r:id="rId4" imgW="22634559" imgH="27778777"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
                        <a:ext cx="6270625" cy="769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5" name="TextBox 2"/>
          <p:cNvSpPr txBox="1">
            <a:spLocks noChangeArrowheads="1"/>
          </p:cNvSpPr>
          <p:nvPr/>
        </p:nvSpPr>
        <p:spPr bwMode="auto">
          <a:xfrm>
            <a:off x="7543800" y="6440488"/>
            <a:ext cx="1600200" cy="646112"/>
          </a:xfrm>
          <a:prstGeom prst="rect">
            <a:avLst/>
          </a:prstGeom>
          <a:noFill/>
          <a:ln w="9525">
            <a:noFill/>
            <a:miter lim="800000"/>
            <a:headEnd/>
            <a:tailEnd/>
          </a:ln>
        </p:spPr>
        <p:txBody>
          <a:bodyPr>
            <a:spAutoFit/>
          </a:bodyPr>
          <a:lstStyle/>
          <a:p>
            <a:pPr algn="r"/>
            <a:r>
              <a:rPr lang="en-US"/>
              <a:t>Illinoisaap.org</a:t>
            </a:r>
          </a:p>
          <a:p>
            <a:pPr algn="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r>
              <a:rPr lang="en-US" smtClean="0">
                <a:ea typeface="ＭＳ Ｐゴシック" pitchFamily="-112" charset="-128"/>
              </a:rPr>
              <a:t>What is Health Care Transition?</a:t>
            </a:r>
          </a:p>
        </p:txBody>
      </p:sp>
      <p:sp>
        <p:nvSpPr>
          <p:cNvPr id="16387" name="Rectangle 3"/>
          <p:cNvSpPr>
            <a:spLocks noGrp="1" noChangeArrowheads="1"/>
          </p:cNvSpPr>
          <p:nvPr>
            <p:ph sz="quarter" idx="1"/>
          </p:nvPr>
        </p:nvSpPr>
        <p:spPr/>
        <p:txBody>
          <a:bodyPr/>
          <a:lstStyle/>
          <a:p>
            <a:pPr eaLnBrk="1" hangingPunct="1"/>
            <a:r>
              <a:rPr lang="en-US" sz="2800" dirty="0" smtClean="0">
                <a:ea typeface="ＭＳ Ｐゴシック" pitchFamily="-112" charset="-128"/>
              </a:rPr>
              <a:t>The purposeful, planned movement of adolescents and young adults- with or without chronic physical and medical conditions- from a child-centered model to an adult-oriented health care system</a:t>
            </a:r>
          </a:p>
        </p:txBody>
      </p:sp>
      <p:sp>
        <p:nvSpPr>
          <p:cNvPr id="16388" name="TextBox 3"/>
          <p:cNvSpPr txBox="1">
            <a:spLocks noChangeArrowheads="1"/>
          </p:cNvSpPr>
          <p:nvPr/>
        </p:nvSpPr>
        <p:spPr bwMode="auto">
          <a:xfrm>
            <a:off x="0" y="6477000"/>
            <a:ext cx="3657600" cy="381000"/>
          </a:xfrm>
          <a:prstGeom prst="rect">
            <a:avLst/>
          </a:prstGeom>
          <a:noFill/>
          <a:ln w="9525">
            <a:noFill/>
            <a:miter lim="800000"/>
            <a:headEnd/>
            <a:tailEnd/>
          </a:ln>
        </p:spPr>
        <p:txBody>
          <a:bodyPr>
            <a:spAutoFit/>
          </a:bodyPr>
          <a:lstStyle/>
          <a:p>
            <a:r>
              <a:rPr lang="en-US"/>
              <a:t>AAP Clinical Report, 2011</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3897365639"/>
              </p:ext>
            </p:extLst>
          </p:nvPr>
        </p:nvGraphicFramePr>
        <p:xfrm>
          <a:off x="1371600" y="-368300"/>
          <a:ext cx="6477000" cy="7872413"/>
        </p:xfrm>
        <a:graphic>
          <a:graphicData uri="http://schemas.openxmlformats.org/presentationml/2006/ole">
            <mc:AlternateContent xmlns:mc="http://schemas.openxmlformats.org/markup-compatibility/2006">
              <mc:Choice xmlns:v="urn:schemas-microsoft-com:vml" Requires="v">
                <p:oleObj spid="_x0000_s61467" name="Document" r:id="rId3" imgW="22634559" imgH="27512040" progId="Word.Document.12">
                  <p:link updateAutomatic="1"/>
                </p:oleObj>
              </mc:Choice>
              <mc:Fallback>
                <p:oleObj name="Document" r:id="rId3" imgW="22634559" imgH="2751204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8300"/>
                        <a:ext cx="6477000" cy="787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3" name="TextBox 2"/>
          <p:cNvSpPr txBox="1">
            <a:spLocks noChangeArrowheads="1"/>
          </p:cNvSpPr>
          <p:nvPr/>
        </p:nvSpPr>
        <p:spPr bwMode="auto">
          <a:xfrm>
            <a:off x="7543800" y="6400800"/>
            <a:ext cx="1600200" cy="646113"/>
          </a:xfrm>
          <a:prstGeom prst="rect">
            <a:avLst/>
          </a:prstGeom>
          <a:noFill/>
          <a:ln w="9525">
            <a:noFill/>
            <a:miter lim="800000"/>
            <a:headEnd/>
            <a:tailEnd/>
          </a:ln>
        </p:spPr>
        <p:txBody>
          <a:bodyPr>
            <a:spAutoFit/>
          </a:bodyPr>
          <a:lstStyle/>
          <a:p>
            <a:pPr algn="r"/>
            <a:r>
              <a:rPr lang="en-US" dirty="0"/>
              <a:t>Illinoisaap.org</a:t>
            </a:r>
          </a:p>
          <a:p>
            <a:pPr algn="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ea typeface="ＭＳ Ｐゴシック" pitchFamily="-112" charset="-128"/>
              </a:rPr>
              <a:t>SMART Transition goals</a:t>
            </a:r>
          </a:p>
        </p:txBody>
      </p:sp>
      <p:sp>
        <p:nvSpPr>
          <p:cNvPr id="62467" name="Content Placeholder 2"/>
          <p:cNvSpPr>
            <a:spLocks noGrp="1"/>
          </p:cNvSpPr>
          <p:nvPr>
            <p:ph sz="quarter" idx="1"/>
          </p:nvPr>
        </p:nvSpPr>
        <p:spPr/>
        <p:txBody>
          <a:bodyPr/>
          <a:lstStyle/>
          <a:p>
            <a:pPr eaLnBrk="1" hangingPunct="1"/>
            <a:r>
              <a:rPr lang="en-US" sz="2800" dirty="0" smtClean="0">
                <a:ea typeface="ＭＳ Ｐゴシック" pitchFamily="-112" charset="-128"/>
              </a:rPr>
              <a:t>Specific</a:t>
            </a:r>
          </a:p>
          <a:p>
            <a:pPr eaLnBrk="1" hangingPunct="1"/>
            <a:r>
              <a:rPr lang="en-US" sz="2800" dirty="0" smtClean="0">
                <a:ea typeface="ＭＳ Ｐゴシック" pitchFamily="-112" charset="-128"/>
              </a:rPr>
              <a:t>Measurable</a:t>
            </a:r>
          </a:p>
          <a:p>
            <a:pPr eaLnBrk="1" hangingPunct="1"/>
            <a:r>
              <a:rPr lang="en-US" sz="2800" dirty="0" smtClean="0">
                <a:ea typeface="ＭＳ Ｐゴシック" pitchFamily="-112" charset="-128"/>
              </a:rPr>
              <a:t>Achievable</a:t>
            </a:r>
          </a:p>
          <a:p>
            <a:pPr eaLnBrk="1" hangingPunct="1"/>
            <a:r>
              <a:rPr lang="en-US" sz="2800" dirty="0" smtClean="0">
                <a:ea typeface="ＭＳ Ｐゴシック" pitchFamily="-112" charset="-128"/>
              </a:rPr>
              <a:t>Realistic</a:t>
            </a:r>
          </a:p>
          <a:p>
            <a:pPr eaLnBrk="1" hangingPunct="1"/>
            <a:r>
              <a:rPr lang="en-US" sz="2800" dirty="0" smtClean="0">
                <a:ea typeface="ＭＳ Ｐゴシック" pitchFamily="-112" charset="-128"/>
              </a:rPr>
              <a:t>Timely</a:t>
            </a:r>
          </a:p>
          <a:p>
            <a:pPr eaLnBrk="1" hangingPunct="1">
              <a:buFont typeface="Wingdings" pitchFamily="-112" charset="2"/>
              <a:buNone/>
            </a:pPr>
            <a:endParaRPr lang="en-US" dirty="0" smtClean="0">
              <a:ea typeface="ＭＳ Ｐゴシック" pitchFamily="-112" charset="-128"/>
            </a:endParaRPr>
          </a:p>
        </p:txBody>
      </p:sp>
      <p:sp>
        <p:nvSpPr>
          <p:cNvPr id="62468" name="TextBox 3"/>
          <p:cNvSpPr txBox="1">
            <a:spLocks noChangeArrowheads="1"/>
          </p:cNvSpPr>
          <p:nvPr/>
        </p:nvSpPr>
        <p:spPr bwMode="auto">
          <a:xfrm>
            <a:off x="5257800" y="6440488"/>
            <a:ext cx="4419600" cy="646112"/>
          </a:xfrm>
          <a:prstGeom prst="rect">
            <a:avLst/>
          </a:prstGeom>
          <a:noFill/>
          <a:ln w="9525">
            <a:noFill/>
            <a:miter lim="800000"/>
            <a:headEnd/>
            <a:tailEnd/>
          </a:ln>
        </p:spPr>
        <p:txBody>
          <a:bodyPr>
            <a:spAutoFit/>
          </a:bodyPr>
          <a:lstStyle/>
          <a:p>
            <a:r>
              <a:rPr lang="en-US" dirty="0"/>
              <a:t>http://illinoisaap.org/projects/transition/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ea typeface="ＭＳ Ｐゴシック" pitchFamily="-112" charset="-128"/>
              </a:rPr>
              <a:t>Skill building</a:t>
            </a:r>
          </a:p>
        </p:txBody>
      </p:sp>
      <p:sp>
        <p:nvSpPr>
          <p:cNvPr id="63491" name="Content Placeholder 2"/>
          <p:cNvSpPr>
            <a:spLocks noGrp="1"/>
          </p:cNvSpPr>
          <p:nvPr>
            <p:ph sz="quarter" idx="1"/>
          </p:nvPr>
        </p:nvSpPr>
        <p:spPr/>
        <p:txBody>
          <a:bodyPr/>
          <a:lstStyle/>
          <a:p>
            <a:pPr eaLnBrk="1" hangingPunct="1"/>
            <a:r>
              <a:rPr lang="en-US" sz="2800" dirty="0" smtClean="0">
                <a:ea typeface="ＭＳ Ｐゴシック" pitchFamily="-112" charset="-128"/>
              </a:rPr>
              <a:t>Instruction in practical aspects of navigating health care system</a:t>
            </a:r>
          </a:p>
          <a:p>
            <a:pPr lvl="1" eaLnBrk="1" hangingPunct="1"/>
            <a:r>
              <a:rPr lang="en-US" sz="2800" dirty="0" smtClean="0">
                <a:ea typeface="ＭＳ Ｐゴシック" pitchFamily="-112" charset="-128"/>
              </a:rPr>
              <a:t>Making appointments</a:t>
            </a:r>
          </a:p>
          <a:p>
            <a:pPr lvl="1" eaLnBrk="1" hangingPunct="1"/>
            <a:r>
              <a:rPr lang="en-US" sz="2800" dirty="0" smtClean="0">
                <a:ea typeface="ＭＳ Ｐゴシック" pitchFamily="-112" charset="-128"/>
              </a:rPr>
              <a:t>Talking with doctor</a:t>
            </a:r>
          </a:p>
          <a:p>
            <a:pPr lvl="1" eaLnBrk="1" hangingPunct="1"/>
            <a:r>
              <a:rPr lang="en-US" sz="2800" dirty="0" smtClean="0">
                <a:ea typeface="ＭＳ Ｐゴシック" pitchFamily="-112" charset="-128"/>
              </a:rPr>
              <a:t>Filling prescriptions</a:t>
            </a:r>
          </a:p>
          <a:p>
            <a:pPr lvl="1" eaLnBrk="1" hangingPunct="1"/>
            <a:r>
              <a:rPr lang="en-US" sz="2800" dirty="0" smtClean="0">
                <a:ea typeface="ＭＳ Ｐゴシック" pitchFamily="-112" charset="-128"/>
              </a:rPr>
              <a:t>Insurance</a:t>
            </a:r>
          </a:p>
          <a:p>
            <a:pPr eaLnBrk="1" hangingPunct="1"/>
            <a:r>
              <a:rPr lang="en-US" sz="2800" dirty="0" smtClean="0">
                <a:ea typeface="ＭＳ Ｐゴシック" pitchFamily="-112" charset="-128"/>
              </a:rPr>
              <a:t>Trial or dry runs</a:t>
            </a:r>
          </a:p>
          <a:p>
            <a:pPr eaLnBrk="1" hangingPunct="1"/>
            <a:r>
              <a:rPr lang="en-US" sz="2800" dirty="0" smtClean="0">
                <a:ea typeface="ＭＳ Ｐゴシック" pitchFamily="-112" charset="-128"/>
              </a:rPr>
              <a:t>Instructional videos</a:t>
            </a:r>
          </a:p>
          <a:p>
            <a:pPr lvl="1" eaLnBrk="1" hangingPunct="1"/>
            <a:r>
              <a:rPr lang="en-US" dirty="0">
                <a:ea typeface="ＭＳ Ｐゴシック" pitchFamily="-112" charset="-128"/>
              </a:rPr>
              <a:t>http://hscj.ufl.edu/jaxhats/</a:t>
            </a:r>
            <a:r>
              <a:rPr lang="en-US" dirty="0" smtClean="0">
                <a:ea typeface="ＭＳ Ｐゴシック" pitchFamily="-112" charset="-128"/>
              </a:rPr>
              <a:t>Videos.aspx</a:t>
            </a:r>
          </a:p>
          <a:p>
            <a:pPr lvl="1" eaLnBrk="1" hangingPunct="1"/>
            <a:r>
              <a:rPr lang="en-US" dirty="0"/>
              <a:t>http://</a:t>
            </a:r>
            <a:r>
              <a:rPr lang="en-US" dirty="0" err="1"/>
              <a:t>healthytransitionsny.org</a:t>
            </a:r>
            <a:r>
              <a:rPr lang="en-US" dirty="0"/>
              <a:t>/skills/</a:t>
            </a:r>
          </a:p>
          <a:p>
            <a:pPr marL="319088" lvl="1" indent="0" eaLnBrk="1" hangingPunct="1">
              <a:buNone/>
            </a:pPr>
            <a:endParaRPr lang="en-US" dirty="0" smtClean="0">
              <a:ea typeface="ＭＳ Ｐゴシック" pitchFamily="-112" charset="-128"/>
            </a:endParaRPr>
          </a:p>
          <a:p>
            <a:pPr eaLnBrk="1" hangingPunct="1">
              <a:buFont typeface="Wingdings 2" pitchFamily="-112" charset="2"/>
              <a:buNone/>
            </a:pPr>
            <a:endParaRPr lang="en-US" dirty="0"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7" descr="Healthy Transitions_Page_1.jpg"/>
          <p:cNvPicPr>
            <a:picLocks noChangeAspect="1"/>
          </p:cNvPicPr>
          <p:nvPr/>
        </p:nvPicPr>
        <p:blipFill>
          <a:blip r:embed="rId2"/>
          <a:srcRect/>
          <a:stretch>
            <a:fillRect/>
          </a:stretch>
        </p:blipFill>
        <p:spPr bwMode="auto">
          <a:xfrm>
            <a:off x="1143000" y="-546100"/>
            <a:ext cx="6781800" cy="8775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 y="304800"/>
            <a:ext cx="8139282" cy="5555708"/>
          </a:xfrm>
          <a:prstGeom prst="rect">
            <a:avLst/>
          </a:prstGeom>
        </p:spPr>
      </p:pic>
      <p:sp>
        <p:nvSpPr>
          <p:cNvPr id="3" name="TextBox 2"/>
          <p:cNvSpPr txBox="1"/>
          <p:nvPr/>
        </p:nvSpPr>
        <p:spPr>
          <a:xfrm>
            <a:off x="152400" y="6488668"/>
            <a:ext cx="6705600" cy="369332"/>
          </a:xfrm>
          <a:prstGeom prst="rect">
            <a:avLst/>
          </a:prstGeom>
          <a:noFill/>
        </p:spPr>
        <p:txBody>
          <a:bodyPr wrap="square" rtlCol="0">
            <a:spAutoFit/>
          </a:bodyPr>
          <a:lstStyle/>
          <a:p>
            <a:r>
              <a:rPr lang="en-US" dirty="0"/>
              <a:t>http://</a:t>
            </a:r>
            <a:r>
              <a:rPr lang="en-US" dirty="0" err="1"/>
              <a:t>www.familyshade.org</a:t>
            </a:r>
            <a:r>
              <a:rPr lang="en-US" dirty="0"/>
              <a:t>/agencies/healthy-transitions-mobile-app/</a:t>
            </a:r>
          </a:p>
        </p:txBody>
      </p:sp>
    </p:spTree>
    <p:extLst>
      <p:ext uri="{BB962C8B-B14F-4D97-AF65-F5344CB8AC3E}">
        <p14:creationId xmlns:p14="http://schemas.microsoft.com/office/powerpoint/2010/main" val="33512578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76200"/>
            <a:ext cx="8077200" cy="1143000"/>
          </a:xfrm>
        </p:spPr>
        <p:txBody>
          <a:bodyPr/>
          <a:lstStyle/>
          <a:p>
            <a:pPr eaLnBrk="1" hangingPunct="1"/>
            <a:r>
              <a:rPr lang="en-US" dirty="0" smtClean="0">
                <a:ea typeface="ＭＳ Ｐゴシック" pitchFamily="-112" charset="-128"/>
              </a:rPr>
              <a:t>Portable Medical Summary </a:t>
            </a:r>
          </a:p>
        </p:txBody>
      </p:sp>
      <p:pic>
        <p:nvPicPr>
          <p:cNvPr id="4" name="Picture 2"/>
          <p:cNvPicPr>
            <a:picLocks noGrp="1" noChangeAspect="1" noChangeArrowheads="1"/>
          </p:cNvPicPr>
          <p:nvPr>
            <p:ph sz="quarter" idx="1"/>
          </p:nvPr>
        </p:nvPicPr>
        <p:blipFill>
          <a:blip r:embed="rId2"/>
          <a:srcRect l="-69469" r="-69469"/>
          <a:stretch>
            <a:fillRect/>
          </a:stretch>
        </p:blipFill>
        <p:spPr bwMode="auto">
          <a:xfrm>
            <a:off x="-2118360" y="1143000"/>
            <a:ext cx="9067800" cy="5334000"/>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4648200" y="1143000"/>
            <a:ext cx="3962400" cy="5442887"/>
          </a:xfrm>
          <a:prstGeom prst="rect">
            <a:avLst/>
          </a:prstGeom>
          <a:noFill/>
          <a:ln w="9525">
            <a:noFill/>
            <a:miter lim="800000"/>
            <a:headEnd/>
            <a:tailEnd/>
          </a:ln>
        </p:spPr>
      </p:pic>
    </p:spTree>
    <p:extLst>
      <p:ext uri="{BB962C8B-B14F-4D97-AF65-F5344CB8AC3E}">
        <p14:creationId xmlns:p14="http://schemas.microsoft.com/office/powerpoint/2010/main" val="314789843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ea typeface="ＭＳ Ｐゴシック" pitchFamily="-112" charset="-128"/>
              </a:rPr>
              <a:t>Portable Medical Summary </a:t>
            </a:r>
          </a:p>
        </p:txBody>
      </p:sp>
      <p:sp>
        <p:nvSpPr>
          <p:cNvPr id="56323" name="Content Placeholder 2"/>
          <p:cNvSpPr>
            <a:spLocks noGrp="1"/>
          </p:cNvSpPr>
          <p:nvPr>
            <p:ph sz="quarter" idx="1"/>
          </p:nvPr>
        </p:nvSpPr>
        <p:spPr/>
        <p:txBody>
          <a:bodyPr/>
          <a:lstStyle/>
          <a:p>
            <a:pPr eaLnBrk="1" hangingPunct="1"/>
            <a:r>
              <a:rPr lang="en-US" sz="2800" dirty="0" smtClean="0">
                <a:ea typeface="ＭＳ Ｐゴシック" pitchFamily="-112" charset="-128"/>
              </a:rPr>
              <a:t>Emergency procedures</a:t>
            </a:r>
          </a:p>
          <a:p>
            <a:pPr eaLnBrk="1" hangingPunct="1"/>
            <a:r>
              <a:rPr lang="en-US" sz="2800" dirty="0">
                <a:ea typeface="ＭＳ Ｐゴシック" pitchFamily="-112" charset="-128"/>
              </a:rPr>
              <a:t>W</a:t>
            </a:r>
            <a:r>
              <a:rPr lang="en-US" sz="2800" dirty="0" smtClean="0">
                <a:ea typeface="ＭＳ Ｐゴシック" pitchFamily="-112" charset="-128"/>
              </a:rPr>
              <a:t>hat works and what doesn’t work</a:t>
            </a:r>
          </a:p>
          <a:p>
            <a:r>
              <a:rPr lang="en-US" sz="2800" dirty="0" smtClean="0"/>
              <a:t>Resources</a:t>
            </a:r>
          </a:p>
          <a:p>
            <a:pPr lvl="1"/>
            <a:r>
              <a:rPr lang="en-US" dirty="0"/>
              <a:t>In ACP Toolkits </a:t>
            </a:r>
            <a:endParaRPr lang="en-US" dirty="0">
              <a:ea typeface="ＭＳ Ｐゴシック" pitchFamily="-112" charset="-128"/>
            </a:endParaRPr>
          </a:p>
          <a:p>
            <a:pPr lvl="1"/>
            <a:r>
              <a:rPr lang="en-US" dirty="0" smtClean="0">
                <a:hlinkClick r:id="rId2"/>
              </a:rPr>
              <a:t>http://depts.washington.edu/healthtr/documents/hhsummary/hhsummary_eng.pdf</a:t>
            </a:r>
            <a:endParaRPr lang="en-US" dirty="0" smtClean="0"/>
          </a:p>
          <a:p>
            <a:pPr lvl="2"/>
            <a:r>
              <a:rPr lang="en-US" sz="2400" dirty="0" smtClean="0"/>
              <a:t>Available in: English, Chinese, Korean, Russian, Vietnamese, Spanish</a:t>
            </a:r>
          </a:p>
          <a:p>
            <a:pPr eaLnBrk="1" hangingPunct="1">
              <a:buFont typeface="Wingdings 2" pitchFamily="-112" charset="2"/>
              <a:buNone/>
            </a:pPr>
            <a:endParaRPr lang="en-US" sz="2800" dirty="0" smtClean="0">
              <a:ea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ACP Condition-specific guidelines </a:t>
            </a:r>
            <a:endParaRPr lang="en-US" dirty="0"/>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3304816497"/>
              </p:ext>
            </p:extLst>
          </p:nvPr>
        </p:nvGraphicFramePr>
        <p:xfrm>
          <a:off x="762000" y="14478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2400" y="6488668"/>
            <a:ext cx="8991600" cy="369332"/>
          </a:xfrm>
          <a:prstGeom prst="rect">
            <a:avLst/>
          </a:prstGeom>
          <a:noFill/>
        </p:spPr>
        <p:txBody>
          <a:bodyPr wrap="square" rtlCol="0">
            <a:spAutoFit/>
          </a:bodyPr>
          <a:lstStyle/>
          <a:p>
            <a:r>
              <a:rPr lang="en-US" dirty="0"/>
              <a:t>https://</a:t>
            </a:r>
            <a:r>
              <a:rPr lang="en-US" dirty="0" err="1" smtClean="0"/>
              <a:t>www.acponline.org</a:t>
            </a:r>
            <a:endParaRPr lang="en-US" dirty="0"/>
          </a:p>
        </p:txBody>
      </p:sp>
    </p:spTree>
    <p:extLst>
      <p:ext uri="{BB962C8B-B14F-4D97-AF65-F5344CB8AC3E}">
        <p14:creationId xmlns:p14="http://schemas.microsoft.com/office/powerpoint/2010/main" val="11373697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 </a:t>
            </a:r>
            <a:r>
              <a:rPr lang="en-US" dirty="0" smtClean="0"/>
              <a:t>specific transition guidelines</a:t>
            </a:r>
            <a:endParaRPr lang="en-US" dirty="0"/>
          </a:p>
        </p:txBody>
      </p:sp>
      <p:sp>
        <p:nvSpPr>
          <p:cNvPr id="3" name="Content Placeholder 2"/>
          <p:cNvSpPr>
            <a:spLocks noGrp="1"/>
          </p:cNvSpPr>
          <p:nvPr>
            <p:ph idx="1"/>
          </p:nvPr>
        </p:nvSpPr>
        <p:spPr/>
        <p:txBody>
          <a:bodyPr>
            <a:normAutofit/>
          </a:bodyPr>
          <a:lstStyle/>
          <a:p>
            <a:r>
              <a:rPr lang="en-US" dirty="0" smtClean="0"/>
              <a:t>Autism</a:t>
            </a:r>
          </a:p>
          <a:p>
            <a:r>
              <a:rPr lang="en-US" dirty="0" smtClean="0"/>
              <a:t>Cerebral Palsy</a:t>
            </a:r>
          </a:p>
          <a:p>
            <a:r>
              <a:rPr lang="en-US" dirty="0" smtClean="0"/>
              <a:t>Down Syndrome</a:t>
            </a:r>
          </a:p>
          <a:p>
            <a:r>
              <a:rPr lang="en-US" dirty="0" smtClean="0"/>
              <a:t>Fragile X Syndrome</a:t>
            </a:r>
          </a:p>
          <a:p>
            <a:r>
              <a:rPr lang="en-US" dirty="0" smtClean="0"/>
              <a:t>Diabetes</a:t>
            </a:r>
          </a:p>
          <a:p>
            <a:endParaRPr lang="en-US" dirty="0"/>
          </a:p>
          <a:p>
            <a:pPr marL="0" indent="0">
              <a:buNone/>
            </a:pPr>
            <a:r>
              <a:rPr lang="en-US" dirty="0" smtClean="0"/>
              <a:t>Available at: http://</a:t>
            </a:r>
            <a:r>
              <a:rPr lang="en-US" dirty="0" err="1" smtClean="0"/>
              <a:t>depts.washington.edu</a:t>
            </a:r>
            <a:r>
              <a:rPr lang="en-US" dirty="0" smtClean="0"/>
              <a:t>/</a:t>
            </a:r>
            <a:r>
              <a:rPr lang="en-US" dirty="0" err="1" smtClean="0"/>
              <a:t>healthtr</a:t>
            </a:r>
            <a:r>
              <a:rPr lang="en-US" dirty="0" smtClean="0"/>
              <a:t>/resources/</a:t>
            </a:r>
            <a:r>
              <a:rPr lang="en-US" dirty="0" err="1" smtClean="0"/>
              <a:t>diag.html</a:t>
            </a:r>
            <a:endParaRPr lang="en-US" dirty="0"/>
          </a:p>
        </p:txBody>
      </p:sp>
    </p:spTree>
    <p:extLst>
      <p:ext uri="{BB962C8B-B14F-4D97-AF65-F5344CB8AC3E}">
        <p14:creationId xmlns:p14="http://schemas.microsoft.com/office/powerpoint/2010/main" val="35245547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dirty="0" smtClean="0">
                <a:ea typeface="ＭＳ Ｐゴシック" pitchFamily="-112" charset="-128"/>
              </a:rPr>
              <a:t>Resources</a:t>
            </a:r>
            <a:endParaRPr lang="en-US" dirty="0" smtClean="0">
              <a:ea typeface="ＭＳ Ｐゴシック" pitchFamily="-112" charset="-128"/>
            </a:endParaRPr>
          </a:p>
        </p:txBody>
      </p:sp>
      <p:sp>
        <p:nvSpPr>
          <p:cNvPr id="65539" name="Content Placeholder 2"/>
          <p:cNvSpPr>
            <a:spLocks noGrp="1"/>
          </p:cNvSpPr>
          <p:nvPr>
            <p:ph sz="quarter" idx="1"/>
          </p:nvPr>
        </p:nvSpPr>
        <p:spPr/>
        <p:txBody>
          <a:bodyPr/>
          <a:lstStyle/>
          <a:p>
            <a:pPr eaLnBrk="1" hangingPunct="1"/>
            <a:r>
              <a:rPr lang="en-US" sz="2800" dirty="0">
                <a:ea typeface="ＭＳ Ｐゴシック" pitchFamily="-112" charset="-128"/>
              </a:rPr>
              <a:t>Got Transition</a:t>
            </a:r>
          </a:p>
          <a:p>
            <a:pPr lvl="1" eaLnBrk="1" hangingPunct="1"/>
            <a:r>
              <a:rPr lang="en-US" dirty="0" smtClean="0">
                <a:ea typeface="ＭＳ Ｐゴシック" pitchFamily="-112" charset="-128"/>
                <a:hlinkClick r:id="rId2"/>
              </a:rPr>
              <a:t>www.gottransition.org</a:t>
            </a:r>
            <a:endParaRPr lang="en-US" dirty="0" smtClean="0">
              <a:ea typeface="ＭＳ Ｐゴシック" pitchFamily="-112" charset="-128"/>
            </a:endParaRPr>
          </a:p>
          <a:p>
            <a:pPr lvl="1" eaLnBrk="1" hangingPunct="1"/>
            <a:r>
              <a:rPr lang="en-US" dirty="0" smtClean="0">
                <a:ea typeface="ＭＳ Ｐゴシック" pitchFamily="-112" charset="-128"/>
              </a:rPr>
              <a:t>Modules available for MOC Part 4 Credit</a:t>
            </a:r>
            <a:endParaRPr lang="en-US" dirty="0">
              <a:ea typeface="ＭＳ Ｐゴシック" pitchFamily="-112" charset="-128"/>
            </a:endParaRPr>
          </a:p>
          <a:p>
            <a:pPr eaLnBrk="1" hangingPunct="1"/>
            <a:r>
              <a:rPr lang="en-US" sz="2800" dirty="0" smtClean="0">
                <a:ea typeface="ＭＳ Ｐゴシック" pitchFamily="-112" charset="-128"/>
              </a:rPr>
              <a:t>Florida Health and Transition Services</a:t>
            </a:r>
          </a:p>
          <a:p>
            <a:pPr lvl="1" eaLnBrk="1" hangingPunct="1"/>
            <a:r>
              <a:rPr lang="en-US" dirty="0" smtClean="0">
                <a:ea typeface="ＭＳ Ｐゴシック" pitchFamily="-112" charset="-128"/>
                <a:hlinkClick r:id="rId3"/>
              </a:rPr>
              <a:t>www.floridahats.org</a:t>
            </a:r>
            <a:endParaRPr lang="en-US" dirty="0" smtClean="0">
              <a:ea typeface="ＭＳ Ｐゴシック" pitchFamily="-112" charset="-128"/>
            </a:endParaRPr>
          </a:p>
          <a:p>
            <a:pPr eaLnBrk="1" hangingPunct="1"/>
            <a:r>
              <a:rPr lang="en-US" sz="2800" dirty="0" smtClean="0">
                <a:ea typeface="ＭＳ Ｐゴシック" pitchFamily="-112" charset="-128"/>
              </a:rPr>
              <a:t>National Center on Secondary Education and Transition</a:t>
            </a:r>
          </a:p>
          <a:p>
            <a:pPr lvl="1" eaLnBrk="1" hangingPunct="1"/>
            <a:r>
              <a:rPr lang="en-US" dirty="0" smtClean="0">
                <a:ea typeface="ＭＳ Ｐゴシック" pitchFamily="-112" charset="-128"/>
                <a:hlinkClick r:id="rId4"/>
              </a:rPr>
              <a:t>www.youthhood.org</a:t>
            </a:r>
            <a:endParaRPr lang="en-US" dirty="0" smtClean="0">
              <a:ea typeface="ＭＳ Ｐゴシック" pitchFamily="-112" charset="-128"/>
            </a:endParaRPr>
          </a:p>
          <a:p>
            <a:pPr eaLnBrk="1" hangingPunct="1"/>
            <a:r>
              <a:rPr lang="en-US" dirty="0" smtClean="0">
                <a:ea typeface="ＭＳ Ｐゴシック" pitchFamily="-112" charset="-128"/>
              </a:rPr>
              <a:t>Transition skills</a:t>
            </a:r>
          </a:p>
          <a:p>
            <a:pPr lvl="1" eaLnBrk="1" hangingPunct="1"/>
            <a:r>
              <a:rPr lang="en-US" dirty="0" smtClean="0">
                <a:hlinkClick r:id="rId5"/>
              </a:rPr>
              <a:t>http://depts.washington.edu/healthtr/documents/tips_teen.pdf</a:t>
            </a:r>
            <a:endParaRPr lang="en-US" dirty="0" smtClean="0"/>
          </a:p>
          <a:p>
            <a:pPr lvl="1" eaLnBrk="1" hangingPunct="1"/>
            <a:endParaRPr lang="en-US" dirty="0" smtClean="0">
              <a:ea typeface="ＭＳ Ｐゴシック" pitchFamily="-112" charset="-128"/>
            </a:endParaRPr>
          </a:p>
        </p:txBody>
      </p:sp>
    </p:spTree>
    <p:extLst>
      <p:ext uri="{BB962C8B-B14F-4D97-AF65-F5344CB8AC3E}">
        <p14:creationId xmlns:p14="http://schemas.microsoft.com/office/powerpoint/2010/main" val="2194101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28600"/>
            <a:ext cx="7772400" cy="1143000"/>
          </a:xfrm>
        </p:spPr>
        <p:txBody>
          <a:bodyPr/>
          <a:lstStyle/>
          <a:p>
            <a:pPr eaLnBrk="1" hangingPunct="1"/>
            <a:r>
              <a:rPr lang="en-US" smtClean="0">
                <a:ea typeface="ＭＳ Ｐゴシック" pitchFamily="-112" charset="-128"/>
              </a:rPr>
              <a:t>Who needs to transition?</a:t>
            </a:r>
          </a:p>
        </p:txBody>
      </p:sp>
      <p:sp>
        <p:nvSpPr>
          <p:cNvPr id="3" name="Content Placeholder 2"/>
          <p:cNvSpPr>
            <a:spLocks noGrp="1"/>
          </p:cNvSpPr>
          <p:nvPr>
            <p:ph sz="quarter" idx="1"/>
          </p:nvPr>
        </p:nvSpPr>
        <p:spPr>
          <a:xfrm>
            <a:off x="838200" y="1295400"/>
            <a:ext cx="7848600" cy="4525963"/>
          </a:xfrm>
        </p:spPr>
        <p:txBody>
          <a:bodyPr/>
          <a:lstStyle/>
          <a:p>
            <a:pPr eaLnBrk="1" hangingPunct="1"/>
            <a:r>
              <a:rPr lang="en-US" sz="2800" smtClean="0">
                <a:ea typeface="ＭＳ Ｐゴシック" pitchFamily="-112" charset="-128"/>
              </a:rPr>
              <a:t>All children transition</a:t>
            </a:r>
          </a:p>
          <a:p>
            <a:pPr eaLnBrk="1" hangingPunct="1"/>
            <a:r>
              <a:rPr lang="en-US" sz="2800" smtClean="0">
                <a:ea typeface="ＭＳ Ｐゴシック" pitchFamily="-112" charset="-128"/>
              </a:rPr>
              <a:t>Individuals with special health care needs (SHCN) face unique challenges</a:t>
            </a:r>
          </a:p>
          <a:p>
            <a:pPr lvl="1" eaLnBrk="1" hangingPunct="1"/>
            <a:r>
              <a:rPr lang="en-GB" sz="2800" smtClean="0">
                <a:ea typeface="ＭＳ Ｐゴシック" pitchFamily="-112" charset="-128"/>
              </a:rPr>
              <a:t>“[t]hose who have or are at increased risk for a chronic physical, developmental, behavioral, or emotional condition and who also require health and related services of a type or amount beyond that required by children generally.” </a:t>
            </a:r>
            <a:endParaRPr lang="en-US" sz="2800" smtClean="0">
              <a:ea typeface="ＭＳ Ｐゴシック" pitchFamily="-112" charset="-128"/>
            </a:endParaRPr>
          </a:p>
          <a:p>
            <a:pPr lvl="1" eaLnBrk="1" hangingPunct="1"/>
            <a:r>
              <a:rPr lang="en-US" sz="2800" smtClean="0">
                <a:ea typeface="ＭＳ Ｐゴシック" pitchFamily="-112" charset="-128"/>
              </a:rPr>
              <a:t>Includes individuals with Developmental Delay, Intellectual disability, Autism</a:t>
            </a:r>
          </a:p>
        </p:txBody>
      </p:sp>
      <p:sp>
        <p:nvSpPr>
          <p:cNvPr id="18436" name="TextBox 4"/>
          <p:cNvSpPr txBox="1">
            <a:spLocks noChangeArrowheads="1"/>
          </p:cNvSpPr>
          <p:nvPr/>
        </p:nvSpPr>
        <p:spPr bwMode="auto">
          <a:xfrm>
            <a:off x="0" y="6553200"/>
            <a:ext cx="3048000" cy="369888"/>
          </a:xfrm>
          <a:prstGeom prst="rect">
            <a:avLst/>
          </a:prstGeom>
          <a:noFill/>
          <a:ln w="9525">
            <a:noFill/>
            <a:miter lim="800000"/>
            <a:headEnd/>
            <a:tailEnd/>
          </a:ln>
        </p:spPr>
        <p:txBody>
          <a:bodyPr>
            <a:spAutoFit/>
          </a:bodyPr>
          <a:lstStyle/>
          <a:p>
            <a:r>
              <a:rPr lang="en-US">
                <a:solidFill>
                  <a:srgbClr val="000000"/>
                </a:solidFill>
              </a:rPr>
              <a:t>Maternal Child Health Bureau</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smtClean="0">
                <a:latin typeface="Franklin Gothic Book" charset="0"/>
                <a:ea typeface="ＭＳ Ｐゴシック" charset="0"/>
                <a:cs typeface="ＭＳ Ｐゴシック" charset="0"/>
              </a:rPr>
              <a:t>Resources</a:t>
            </a:r>
            <a:endParaRPr lang="en-US" dirty="0">
              <a:latin typeface="Franklin Gothic Book" charset="0"/>
              <a:ea typeface="ＭＳ Ｐゴシック" charset="0"/>
              <a:cs typeface="ＭＳ Ｐゴシック" charset="0"/>
            </a:endParaRPr>
          </a:p>
        </p:txBody>
      </p:sp>
      <p:sp>
        <p:nvSpPr>
          <p:cNvPr id="56322" name="Content Placeholder 2"/>
          <p:cNvSpPr>
            <a:spLocks noGrp="1"/>
          </p:cNvSpPr>
          <p:nvPr>
            <p:ph sz="quarter" idx="1"/>
          </p:nvPr>
        </p:nvSpPr>
        <p:spPr>
          <a:xfrm>
            <a:off x="914400" y="1447800"/>
            <a:ext cx="7924800" cy="4572000"/>
          </a:xfrm>
        </p:spPr>
        <p:txBody>
          <a:bodyPr/>
          <a:lstStyle/>
          <a:p>
            <a:pPr eaLnBrk="1" hangingPunct="1"/>
            <a:r>
              <a:rPr lang="en-US" sz="2800">
                <a:latin typeface="Perpetua" charset="0"/>
                <a:ea typeface="ＭＳ Ｐゴシック" charset="0"/>
                <a:cs typeface="ＭＳ Ｐゴシック" charset="0"/>
              </a:rPr>
              <a:t>RIC </a:t>
            </a:r>
          </a:p>
          <a:p>
            <a:pPr lvl="1" eaLnBrk="1" hangingPunct="1"/>
            <a:r>
              <a:rPr lang="en-US">
                <a:latin typeface="Perpetua" charset="0"/>
                <a:ea typeface="ＭＳ Ｐゴシック" charset="0"/>
              </a:rPr>
              <a:t>www.lifecenter.ric.org </a:t>
            </a:r>
          </a:p>
          <a:p>
            <a:pPr eaLnBrk="1" hangingPunct="1"/>
            <a:r>
              <a:rPr lang="en-US" sz="2800">
                <a:latin typeface="Perpetua" charset="0"/>
                <a:ea typeface="ＭＳ Ｐゴシック" charset="0"/>
                <a:cs typeface="ＭＳ Ｐゴシック" charset="0"/>
              </a:rPr>
              <a:t>ICAAP</a:t>
            </a:r>
          </a:p>
          <a:p>
            <a:pPr lvl="1" eaLnBrk="1" hangingPunct="1"/>
            <a:r>
              <a:rPr lang="en-US">
                <a:latin typeface="Perpetua" charset="0"/>
                <a:ea typeface="ＭＳ Ｐゴシック" charset="0"/>
              </a:rPr>
              <a:t> http://illinoisaap.org/projects/medical-home/transition/</a:t>
            </a:r>
          </a:p>
          <a:p>
            <a:pPr eaLnBrk="1" hangingPunct="1"/>
            <a:r>
              <a:rPr lang="en-US" sz="2800">
                <a:latin typeface="Perpetua" charset="0"/>
                <a:ea typeface="ＭＳ Ｐゴシック" charset="0"/>
                <a:cs typeface="ＭＳ Ｐゴシック" charset="0"/>
              </a:rPr>
              <a:t>DSCC </a:t>
            </a:r>
          </a:p>
          <a:p>
            <a:pPr lvl="1" eaLnBrk="1" hangingPunct="1"/>
            <a:r>
              <a:rPr lang="en-US">
                <a:latin typeface="Perpetua" charset="0"/>
                <a:ea typeface="ＭＳ Ｐゴシック" charset="0"/>
              </a:rPr>
              <a:t>http://internet.dscc.uic.edu/dsccroot/parents/transition.asp</a:t>
            </a:r>
          </a:p>
          <a:p>
            <a:pPr eaLnBrk="1" hangingPunct="1"/>
            <a:r>
              <a:rPr lang="en-US" sz="2800">
                <a:latin typeface="Perpetua" charset="0"/>
                <a:ea typeface="ＭＳ Ｐゴシック" charset="0"/>
                <a:cs typeface="ＭＳ Ｐゴシック" charset="0"/>
              </a:rPr>
              <a:t>University of Chicago </a:t>
            </a:r>
          </a:p>
          <a:p>
            <a:pPr lvl="1" eaLnBrk="1" hangingPunct="1"/>
            <a:r>
              <a:rPr lang="en-US">
                <a:latin typeface="Perpetua" charset="0"/>
                <a:ea typeface="ＭＳ Ｐゴシック" charset="0"/>
              </a:rPr>
              <a:t>http://transitioncare.uchicago.edu</a:t>
            </a:r>
          </a:p>
          <a:p>
            <a:pPr eaLnBrk="1" hangingPunct="1"/>
            <a:r>
              <a:rPr lang="en-US" sz="2800">
                <a:latin typeface="Perpetua" charset="0"/>
                <a:ea typeface="ＭＳ Ｐゴシック" charset="0"/>
                <a:cs typeface="ＭＳ Ｐゴシック" charset="0"/>
              </a:rPr>
              <a:t>National Center on Secondary Education and Transition</a:t>
            </a:r>
          </a:p>
          <a:p>
            <a:pPr lvl="1" eaLnBrk="1" hangingPunct="1"/>
            <a:r>
              <a:rPr lang="en-US">
                <a:latin typeface="Perpetua" charset="0"/>
                <a:ea typeface="ＭＳ Ｐゴシック" charset="0"/>
              </a:rPr>
              <a:t>www.youthhood.org</a:t>
            </a:r>
          </a:p>
        </p:txBody>
      </p:sp>
    </p:spTree>
    <p:extLst>
      <p:ext uri="{BB962C8B-B14F-4D97-AF65-F5344CB8AC3E}">
        <p14:creationId xmlns:p14="http://schemas.microsoft.com/office/powerpoint/2010/main" val="230533614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Conclusion</a:t>
            </a:r>
          </a:p>
        </p:txBody>
      </p:sp>
      <p:sp>
        <p:nvSpPr>
          <p:cNvPr id="82947" name="Content Placeholder 2"/>
          <p:cNvSpPr>
            <a:spLocks noGrp="1"/>
          </p:cNvSpPr>
          <p:nvPr>
            <p:ph sz="quarter" idx="1"/>
          </p:nvPr>
        </p:nvSpPr>
        <p:spPr/>
        <p:txBody>
          <a:bodyPr/>
          <a:lstStyle/>
          <a:p>
            <a:r>
              <a:rPr lang="en-US" smtClean="0"/>
              <a:t>Transition is a complex, ongoing process</a:t>
            </a:r>
          </a:p>
          <a:p>
            <a:r>
              <a:rPr lang="en-US" smtClean="0"/>
              <a:t>Start early</a:t>
            </a:r>
          </a:p>
          <a:p>
            <a:r>
              <a:rPr lang="en-US" smtClean="0"/>
              <a:t>Partner with patients, families, providers</a:t>
            </a:r>
          </a:p>
          <a:p>
            <a:r>
              <a:rPr lang="en-US" smtClean="0"/>
              <a:t>Have a well-defined consistent office-based policy</a:t>
            </a:r>
          </a:p>
          <a:p>
            <a:r>
              <a:rPr lang="en-US" smtClean="0"/>
              <a:t>A coordinated transition across all domains is critical for a life-long success for individuals with SHCN</a:t>
            </a:r>
            <a:endParaRPr lang="en-US"/>
          </a:p>
        </p:txBody>
      </p:sp>
    </p:spTree>
    <p:extLst>
      <p:ext uri="{BB962C8B-B14F-4D97-AF65-F5344CB8AC3E}">
        <p14:creationId xmlns:p14="http://schemas.microsoft.com/office/powerpoint/2010/main" val="39902936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aspects of transition?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3593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Guardianship</a:t>
            </a:r>
            <a:endParaRPr lang="en-US" dirty="0" smtClean="0"/>
          </a:p>
        </p:txBody>
      </p:sp>
      <p:sp>
        <p:nvSpPr>
          <p:cNvPr id="67587" name="Content Placeholder 2"/>
          <p:cNvSpPr>
            <a:spLocks noGrp="1"/>
          </p:cNvSpPr>
          <p:nvPr>
            <p:ph sz="quarter" idx="1"/>
          </p:nvPr>
        </p:nvSpPr>
        <p:spPr/>
        <p:txBody>
          <a:bodyPr/>
          <a:lstStyle/>
          <a:p>
            <a:r>
              <a:rPr lang="en-US" smtClean="0"/>
              <a:t>At age 18, individual legally able to make decisions unless guardianship obtained</a:t>
            </a:r>
          </a:p>
          <a:p>
            <a:r>
              <a:rPr lang="en-US" smtClean="0"/>
              <a:t>Assess adaptive skills and functional level</a:t>
            </a:r>
          </a:p>
          <a:p>
            <a:pPr lvl="1"/>
            <a:r>
              <a:rPr lang="en-US" smtClean="0"/>
              <a:t>Vineland, SIB-R</a:t>
            </a:r>
          </a:p>
          <a:p>
            <a:r>
              <a:rPr lang="en-US" smtClean="0"/>
              <a:t>Identify decision-maker and the limits of decision-making </a:t>
            </a:r>
          </a:p>
          <a:p>
            <a:pPr lvl="1"/>
            <a:r>
              <a:rPr lang="en-US" smtClean="0"/>
              <a:t>Apply at 17 ½ </a:t>
            </a:r>
          </a:p>
          <a:p>
            <a:pPr lvl="1"/>
            <a:r>
              <a:rPr lang="en-US" smtClean="0"/>
              <a:t>Different types of guardianship</a:t>
            </a:r>
          </a:p>
          <a:p>
            <a:pPr lvl="1"/>
            <a:r>
              <a:rPr lang="en-US" smtClean="0"/>
              <a:t>Chain of guardianship</a:t>
            </a:r>
            <a:endParaRPr lang="en-US" dirty="0"/>
          </a:p>
        </p:txBody>
      </p:sp>
    </p:spTree>
    <p:extLst>
      <p:ext uri="{BB962C8B-B14F-4D97-AF65-F5344CB8AC3E}">
        <p14:creationId xmlns:p14="http://schemas.microsoft.com/office/powerpoint/2010/main" val="19795201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What you need from providers? </a:t>
            </a:r>
            <a:endParaRPr lang="en-US" dirty="0"/>
          </a:p>
        </p:txBody>
      </p:sp>
      <p:sp>
        <p:nvSpPr>
          <p:cNvPr id="68611" name="Content Placeholder 2"/>
          <p:cNvSpPr>
            <a:spLocks noGrp="1"/>
          </p:cNvSpPr>
          <p:nvPr>
            <p:ph sz="quarter" idx="1"/>
          </p:nvPr>
        </p:nvSpPr>
        <p:spPr/>
        <p:txBody>
          <a:bodyPr/>
          <a:lstStyle/>
          <a:p>
            <a:r>
              <a:rPr lang="en-US" dirty="0" smtClean="0"/>
              <a:t>A supporting </a:t>
            </a:r>
            <a:r>
              <a:rPr lang="en-US" dirty="0" smtClean="0"/>
              <a:t>letter outlining: </a:t>
            </a:r>
          </a:p>
          <a:p>
            <a:pPr lvl="1"/>
            <a:r>
              <a:rPr lang="en-US" dirty="0" smtClean="0"/>
              <a:t>Nature &amp; type of disability, underlying diagnosis and manifestations, ability to make decisions or function independently</a:t>
            </a:r>
          </a:p>
          <a:p>
            <a:pPr lvl="1"/>
            <a:r>
              <a:rPr lang="en-US" dirty="0" smtClean="0"/>
              <a:t>Analysis and results of evaluations for person’s mental, physical and educational condition</a:t>
            </a:r>
          </a:p>
          <a:p>
            <a:pPr lvl="1"/>
            <a:r>
              <a:rPr lang="en-US" dirty="0" smtClean="0"/>
              <a:t>Opinion if person is totally or partially incapable to making decisions</a:t>
            </a:r>
          </a:p>
          <a:p>
            <a:pPr lvl="1"/>
            <a:r>
              <a:rPr lang="en-US" dirty="0" smtClean="0"/>
              <a:t>Opinion as to appropriate living, treatment and rehab plan</a:t>
            </a:r>
          </a:p>
          <a:p>
            <a:pPr lvl="1"/>
            <a:endParaRPr lang="en-US" dirty="0"/>
          </a:p>
        </p:txBody>
      </p:sp>
    </p:spTree>
    <p:extLst>
      <p:ext uri="{BB962C8B-B14F-4D97-AF65-F5344CB8AC3E}">
        <p14:creationId xmlns:p14="http://schemas.microsoft.com/office/powerpoint/2010/main" val="6541902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Education</a:t>
            </a:r>
          </a:p>
        </p:txBody>
      </p:sp>
      <p:sp>
        <p:nvSpPr>
          <p:cNvPr id="72707" name="Content Placeholder 2"/>
          <p:cNvSpPr>
            <a:spLocks noGrp="1"/>
          </p:cNvSpPr>
          <p:nvPr>
            <p:ph sz="quarter" idx="1"/>
          </p:nvPr>
        </p:nvSpPr>
        <p:spPr/>
        <p:txBody>
          <a:bodyPr/>
          <a:lstStyle/>
          <a:p>
            <a:r>
              <a:rPr lang="en-US" smtClean="0"/>
              <a:t>In public school, transition plan should be included in IEP by child’s 14th birthday </a:t>
            </a:r>
          </a:p>
          <a:p>
            <a:pPr lvl="1"/>
            <a:r>
              <a:rPr lang="en-US" smtClean="0"/>
              <a:t>Focus on life skills and community participation</a:t>
            </a:r>
          </a:p>
          <a:p>
            <a:pPr lvl="1"/>
            <a:r>
              <a:rPr lang="en-US" smtClean="0"/>
              <a:t>Include vocational training</a:t>
            </a:r>
          </a:p>
          <a:p>
            <a:pPr lvl="1"/>
            <a:r>
              <a:rPr lang="en-US" smtClean="0"/>
              <a:t>IEP services up to 22nd birthday</a:t>
            </a:r>
            <a:endParaRPr lang="en-US" dirty="0"/>
          </a:p>
        </p:txBody>
      </p:sp>
    </p:spTree>
    <p:extLst>
      <p:ext uri="{BB962C8B-B14F-4D97-AF65-F5344CB8AC3E}">
        <p14:creationId xmlns:p14="http://schemas.microsoft.com/office/powerpoint/2010/main" val="2981442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Brittany’s Law</a:t>
            </a:r>
          </a:p>
        </p:txBody>
      </p:sp>
      <p:sp>
        <p:nvSpPr>
          <p:cNvPr id="74755" name="Content Placeholder 2"/>
          <p:cNvSpPr>
            <a:spLocks noGrp="1"/>
          </p:cNvSpPr>
          <p:nvPr>
            <p:ph sz="quarter" idx="1"/>
          </p:nvPr>
        </p:nvSpPr>
        <p:spPr/>
        <p:txBody>
          <a:bodyPr/>
          <a:lstStyle/>
          <a:p>
            <a:r>
              <a:rPr lang="en-US" smtClean="0"/>
              <a:t>Walking in graduation an important rite of passage</a:t>
            </a:r>
          </a:p>
          <a:p>
            <a:r>
              <a:rPr lang="en-US" smtClean="0"/>
              <a:t>Allows a student with disability to participate in graduation ceremony, but continue to receive secondary transition services through IDEA until age 22</a:t>
            </a:r>
          </a:p>
          <a:p>
            <a:r>
              <a:rPr lang="en-US" smtClean="0"/>
              <a:t>Certificate of completion</a:t>
            </a:r>
          </a:p>
          <a:p>
            <a:r>
              <a:rPr lang="en-US" smtClean="0"/>
              <a:t>Promotes community participation</a:t>
            </a:r>
          </a:p>
          <a:p>
            <a:endParaRPr lang="en-US" smtClean="0"/>
          </a:p>
        </p:txBody>
      </p:sp>
      <p:sp>
        <p:nvSpPr>
          <p:cNvPr id="74756" name="TextBox 3"/>
          <p:cNvSpPr txBox="1">
            <a:spLocks noChangeArrowheads="1"/>
          </p:cNvSpPr>
          <p:nvPr/>
        </p:nvSpPr>
        <p:spPr bwMode="auto">
          <a:xfrm>
            <a:off x="152400" y="6400800"/>
            <a:ext cx="8610600" cy="369332"/>
          </a:xfrm>
          <a:prstGeom prst="rect">
            <a:avLst/>
          </a:prstGeom>
          <a:noFill/>
          <a:ln w="9525">
            <a:noFill/>
            <a:miter lim="800000"/>
            <a:headEnd/>
            <a:tailEnd/>
          </a:ln>
        </p:spPr>
        <p:txBody>
          <a:bodyPr wrap="square">
            <a:spAutoFit/>
          </a:bodyPr>
          <a:lstStyle/>
          <a:p>
            <a:pPr fontAlgn="base">
              <a:spcBef>
                <a:spcPct val="0"/>
              </a:spcBef>
              <a:spcAft>
                <a:spcPct val="0"/>
              </a:spcAft>
            </a:pPr>
            <a:r>
              <a:rPr lang="en-US" dirty="0">
                <a:solidFill>
                  <a:prstClr val="black"/>
                </a:solidFill>
                <a:latin typeface="Garamond"/>
                <a:cs typeface="Garamond"/>
              </a:rPr>
              <a:t>The Arc of Illinois website;  http://www.thearcofil.org/legislative/document.asp?did=426</a:t>
            </a:r>
          </a:p>
        </p:txBody>
      </p:sp>
    </p:spTree>
    <p:extLst>
      <p:ext uri="{BB962C8B-B14F-4D97-AF65-F5344CB8AC3E}">
        <p14:creationId xmlns:p14="http://schemas.microsoft.com/office/powerpoint/2010/main" val="1698391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Vocational Rehabilitation (VR)</a:t>
            </a:r>
          </a:p>
        </p:txBody>
      </p:sp>
      <p:sp>
        <p:nvSpPr>
          <p:cNvPr id="75779" name="Content Placeholder 2"/>
          <p:cNvSpPr>
            <a:spLocks noGrp="1"/>
          </p:cNvSpPr>
          <p:nvPr>
            <p:ph sz="quarter" idx="1"/>
          </p:nvPr>
        </p:nvSpPr>
        <p:spPr/>
        <p:txBody>
          <a:bodyPr/>
          <a:lstStyle/>
          <a:p>
            <a:r>
              <a:rPr lang="en-US" smtClean="0"/>
              <a:t>Through DHS/DRS</a:t>
            </a:r>
          </a:p>
          <a:p>
            <a:r>
              <a:rPr lang="en-US" smtClean="0"/>
              <a:t>Opening a case part of IEP transition plan</a:t>
            </a:r>
          </a:p>
          <a:p>
            <a:pPr lvl="1"/>
            <a:r>
              <a:rPr lang="en-US" smtClean="0"/>
              <a:t>If not, refer  </a:t>
            </a:r>
          </a:p>
          <a:p>
            <a:pPr lvl="1"/>
            <a:r>
              <a:rPr lang="en-US" smtClean="0"/>
              <a:t>   https://drs.dhs.state.il.us/owr/setReferral.do</a:t>
            </a:r>
          </a:p>
          <a:p>
            <a:r>
              <a:rPr lang="en-US" smtClean="0"/>
              <a:t>Invite DHS/DRS counselor to IEP meetings</a:t>
            </a:r>
          </a:p>
          <a:p>
            <a:r>
              <a:rPr lang="en-US" smtClean="0"/>
              <a:t>Individual Plan for Employment (IPE)</a:t>
            </a:r>
          </a:p>
          <a:p>
            <a:endParaRPr lang="en-US" smtClean="0"/>
          </a:p>
          <a:p>
            <a:endParaRPr lang="en-US" smtClean="0"/>
          </a:p>
        </p:txBody>
      </p:sp>
    </p:spTree>
    <p:extLst>
      <p:ext uri="{BB962C8B-B14F-4D97-AF65-F5344CB8AC3E}">
        <p14:creationId xmlns:p14="http://schemas.microsoft.com/office/powerpoint/2010/main" val="39913492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VR Eligibility Determination</a:t>
            </a:r>
          </a:p>
        </p:txBody>
      </p:sp>
      <p:sp>
        <p:nvSpPr>
          <p:cNvPr id="3" name="Content Placeholder 2"/>
          <p:cNvSpPr>
            <a:spLocks noGrp="1"/>
          </p:cNvSpPr>
          <p:nvPr>
            <p:ph sz="quarter" idx="1"/>
          </p:nvPr>
        </p:nvSpPr>
        <p:spPr/>
        <p:txBody>
          <a:bodyPr/>
          <a:lstStyle/>
          <a:p>
            <a:r>
              <a:rPr lang="en-US" smtClean="0"/>
              <a:t>1.General eligibility determined by Certified DRS-VR Counselor:</a:t>
            </a:r>
          </a:p>
          <a:p>
            <a:r>
              <a:rPr lang="en-US" smtClean="0"/>
              <a:t> Is the individual a person with a disability?</a:t>
            </a:r>
          </a:p>
          <a:p>
            <a:r>
              <a:rPr lang="en-US" smtClean="0"/>
              <a:t> Does the individual require VR services?</a:t>
            </a:r>
          </a:p>
          <a:p>
            <a:r>
              <a:rPr lang="en-US" smtClean="0"/>
              <a:t> Can the individual benefit from VR services?</a:t>
            </a:r>
          </a:p>
          <a:p>
            <a:r>
              <a:rPr lang="en-US" smtClean="0"/>
              <a:t>2. Order of selection</a:t>
            </a:r>
          </a:p>
          <a:p>
            <a:r>
              <a:rPr lang="en-US" smtClean="0"/>
              <a:t>Based on functional limitations- individuals with most significant disabilities served first</a:t>
            </a:r>
            <a:endParaRPr lang="en-US"/>
          </a:p>
        </p:txBody>
      </p:sp>
    </p:spTree>
    <p:extLst>
      <p:ext uri="{BB962C8B-B14F-4D97-AF65-F5344CB8AC3E}">
        <p14:creationId xmlns:p14="http://schemas.microsoft.com/office/powerpoint/2010/main" val="41210489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Education and Vocational Resources</a:t>
            </a:r>
            <a:endParaRPr lang="en-US"/>
          </a:p>
        </p:txBody>
      </p:sp>
      <p:sp>
        <p:nvSpPr>
          <p:cNvPr id="44035" name="Content Placeholder 2"/>
          <p:cNvSpPr>
            <a:spLocks noGrp="1"/>
          </p:cNvSpPr>
          <p:nvPr>
            <p:ph sz="quarter" idx="1"/>
          </p:nvPr>
        </p:nvSpPr>
        <p:spPr/>
        <p:txBody>
          <a:bodyPr/>
          <a:lstStyle/>
          <a:p>
            <a:r>
              <a:rPr lang="en-US" smtClean="0"/>
              <a:t> The Illinois State Board of Education : Educational Rights and Responsibilities: Understanding Special Education in Illinois. </a:t>
            </a:r>
          </a:p>
          <a:p>
            <a:pPr lvl="1"/>
            <a:r>
              <a:rPr lang="en-US" smtClean="0"/>
              <a:t>www.isbe.net</a:t>
            </a:r>
          </a:p>
          <a:p>
            <a:r>
              <a:rPr lang="en-US" smtClean="0"/>
              <a:t> Family Manual on Transition to Employment and Adult Services for Youth with Developmental Disabilities in Illinois.</a:t>
            </a:r>
          </a:p>
          <a:p>
            <a:pPr lvl="1"/>
            <a:r>
              <a:rPr lang="en-US" smtClean="0"/>
              <a:t>http://www.familyvoicesillinois.org/documents/documentdetails.asp?did=2486</a:t>
            </a:r>
          </a:p>
          <a:p>
            <a:pPr lvl="1"/>
            <a:r>
              <a:rPr lang="en-US" smtClean="0"/>
              <a:t>Special Education Clinic/Helpline</a:t>
            </a:r>
          </a:p>
          <a:p>
            <a:pPr lvl="2"/>
            <a:r>
              <a:rPr lang="en-US" smtClean="0"/>
              <a:t>(866) KIDS-046 </a:t>
            </a:r>
          </a:p>
          <a:p>
            <a:pPr lvl="2"/>
            <a:r>
              <a:rPr lang="en-US" smtClean="0"/>
              <a:t>specialed@equipforequality.org</a:t>
            </a:r>
          </a:p>
          <a:p>
            <a:endParaRPr lang="en-US" smtClean="0"/>
          </a:p>
          <a:p>
            <a:pPr lvl="1"/>
            <a:endParaRPr lang="en-US"/>
          </a:p>
        </p:txBody>
      </p:sp>
    </p:spTree>
    <p:extLst>
      <p:ext uri="{BB962C8B-B14F-4D97-AF65-F5344CB8AC3E}">
        <p14:creationId xmlns:p14="http://schemas.microsoft.com/office/powerpoint/2010/main" val="192138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type="body" idx="4294967295"/>
          </p:nvPr>
        </p:nvSpPr>
        <p:spPr>
          <a:xfrm>
            <a:off x="914400" y="1600200"/>
            <a:ext cx="7696200" cy="4525963"/>
          </a:xfrm>
        </p:spPr>
        <p:txBody>
          <a:bodyPr/>
          <a:lstStyle/>
          <a:p>
            <a:pPr eaLnBrk="1" hangingPunct="1"/>
            <a:r>
              <a:rPr lang="en-US" sz="2800" dirty="0" smtClean="0">
                <a:ea typeface="ＭＳ Ｐゴシック" pitchFamily="-112" charset="-128"/>
              </a:rPr>
              <a:t>Children with SHCN are surviving to adulthood</a:t>
            </a:r>
          </a:p>
          <a:p>
            <a:pPr eaLnBrk="1" hangingPunct="1"/>
            <a:r>
              <a:rPr lang="en-US" sz="2800" dirty="0" smtClean="0">
                <a:ea typeface="ＭＳ Ｐゴシック" pitchFamily="-112" charset="-128"/>
              </a:rPr>
              <a:t>&gt;500,000 youth with SHCN transition to adulthood every year</a:t>
            </a:r>
          </a:p>
          <a:p>
            <a:pPr lvl="1" eaLnBrk="1" hangingPunct="1"/>
            <a:r>
              <a:rPr lang="en-US" sz="2800" dirty="0" smtClean="0">
                <a:ea typeface="ＭＳ Ｐゴシック" pitchFamily="-112" charset="-128"/>
              </a:rPr>
              <a:t>Need coordinated support for successful transition</a:t>
            </a:r>
          </a:p>
          <a:p>
            <a:pPr lvl="1" eaLnBrk="1" hangingPunct="1"/>
            <a:r>
              <a:rPr lang="en-US" sz="2800" dirty="0" smtClean="0">
                <a:ea typeface="ＭＳ Ｐゴシック" pitchFamily="-112" charset="-128"/>
              </a:rPr>
              <a:t>Currently many transition with minimal systematic support </a:t>
            </a:r>
          </a:p>
          <a:p>
            <a:pPr eaLnBrk="1" hangingPunct="1">
              <a:buFont typeface="Wingdings" pitchFamily="-112" charset="2"/>
              <a:buNone/>
            </a:pPr>
            <a:endParaRPr lang="en-US" sz="2800" baseline="30000" dirty="0" smtClean="0">
              <a:ea typeface="ＭＳ Ｐゴシック" pitchFamily="-112" charset="-128"/>
            </a:endParaRPr>
          </a:p>
        </p:txBody>
      </p:sp>
      <p:sp>
        <p:nvSpPr>
          <p:cNvPr id="20483" name="Rectangle 2"/>
          <p:cNvSpPr>
            <a:spLocks noGrp="1" noRot="1" noChangeArrowheads="1"/>
          </p:cNvSpPr>
          <p:nvPr>
            <p:ph type="title" idx="4294967295"/>
          </p:nvPr>
        </p:nvSpPr>
        <p:spPr>
          <a:xfrm>
            <a:off x="838200" y="274638"/>
            <a:ext cx="8229600" cy="1143000"/>
          </a:xfrm>
        </p:spPr>
        <p:txBody>
          <a:bodyPr/>
          <a:lstStyle/>
          <a:p>
            <a:pPr eaLnBrk="1" hangingPunct="1"/>
            <a:r>
              <a:rPr lang="en-US" smtClean="0">
                <a:ea typeface="ＭＳ Ｐゴシック" pitchFamily="-112" charset="-128"/>
              </a:rPr>
              <a:t>Why is this important?</a:t>
            </a:r>
          </a:p>
        </p:txBody>
      </p:sp>
      <p:sp>
        <p:nvSpPr>
          <p:cNvPr id="20484" name="TextBox 3"/>
          <p:cNvSpPr txBox="1">
            <a:spLocks noChangeArrowheads="1"/>
          </p:cNvSpPr>
          <p:nvPr/>
        </p:nvSpPr>
        <p:spPr bwMode="auto">
          <a:xfrm>
            <a:off x="0" y="6477000"/>
            <a:ext cx="9144000" cy="369888"/>
          </a:xfrm>
          <a:prstGeom prst="rect">
            <a:avLst/>
          </a:prstGeom>
          <a:noFill/>
          <a:ln w="9525">
            <a:noFill/>
            <a:miter lim="800000"/>
            <a:headEnd/>
            <a:tailEnd/>
          </a:ln>
        </p:spPr>
        <p:txBody>
          <a:bodyPr>
            <a:spAutoFit/>
          </a:bodyPr>
          <a:lstStyle/>
          <a:p>
            <a:r>
              <a:rPr lang="en-US"/>
              <a:t>Reiss J and Gibson R. Health Care Transition: Destinations Unknown. Pediatrics. 2002</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z="3600">
                <a:latin typeface="Franklin Gothic Book" charset="0"/>
                <a:ea typeface="ＭＳ Ｐゴシック" charset="0"/>
                <a:cs typeface="ＭＳ Ｐゴシック" charset="0"/>
              </a:rPr>
              <a:t>Education and Vocational Resources</a:t>
            </a:r>
          </a:p>
        </p:txBody>
      </p:sp>
      <p:sp>
        <p:nvSpPr>
          <p:cNvPr id="69634" name="Content Placeholder 2"/>
          <p:cNvSpPr>
            <a:spLocks noGrp="1"/>
          </p:cNvSpPr>
          <p:nvPr>
            <p:ph sz="quarter" idx="1"/>
          </p:nvPr>
        </p:nvSpPr>
        <p:spPr>
          <a:xfrm>
            <a:off x="762000" y="1295400"/>
            <a:ext cx="7467600" cy="4873625"/>
          </a:xfrm>
        </p:spPr>
        <p:txBody>
          <a:bodyPr/>
          <a:lstStyle/>
          <a:p>
            <a:pPr eaLnBrk="1" hangingPunct="1">
              <a:lnSpc>
                <a:spcPct val="80000"/>
              </a:lnSpc>
            </a:pPr>
            <a:r>
              <a:rPr lang="en-US" sz="2800">
                <a:latin typeface="Perpetua" charset="0"/>
                <a:ea typeface="ＭＳ Ｐゴシック" charset="0"/>
                <a:cs typeface="ＭＳ Ｐゴシック" charset="0"/>
              </a:rPr>
              <a:t> The Illinois State Board of Education : Educational Rights and Responsibilities: Understanding Special Education in Illinois. </a:t>
            </a:r>
          </a:p>
          <a:p>
            <a:pPr lvl="1" eaLnBrk="1" hangingPunct="1">
              <a:lnSpc>
                <a:spcPct val="80000"/>
              </a:lnSpc>
            </a:pPr>
            <a:r>
              <a:rPr lang="en-US" sz="2800">
                <a:latin typeface="Perpetua" charset="0"/>
                <a:ea typeface="ＭＳ Ｐゴシック" charset="0"/>
              </a:rPr>
              <a:t>www.isbe.net</a:t>
            </a:r>
            <a:endParaRPr lang="en-US" sz="2800" b="1">
              <a:latin typeface="Perpetua" charset="0"/>
              <a:ea typeface="ＭＳ Ｐゴシック" charset="0"/>
            </a:endParaRPr>
          </a:p>
          <a:p>
            <a:pPr eaLnBrk="1" hangingPunct="1">
              <a:lnSpc>
                <a:spcPct val="80000"/>
              </a:lnSpc>
            </a:pPr>
            <a:r>
              <a:rPr lang="en-US" sz="2800" b="1">
                <a:latin typeface="Perpetua" charset="0"/>
                <a:ea typeface="ＭＳ Ｐゴシック" charset="0"/>
                <a:cs typeface="ＭＳ Ｐゴシック" charset="0"/>
              </a:rPr>
              <a:t> </a:t>
            </a:r>
            <a:r>
              <a:rPr lang="en-US" sz="2800">
                <a:latin typeface="Perpetua" charset="0"/>
                <a:ea typeface="ＭＳ Ｐゴシック" charset="0"/>
                <a:cs typeface="ＭＳ Ｐゴシック" charset="0"/>
              </a:rPr>
              <a:t>Family Manual on Transition to Employment and Adult Services for Youth with Developmental Disabilities in Illinois.</a:t>
            </a:r>
          </a:p>
          <a:p>
            <a:pPr lvl="1" eaLnBrk="1" hangingPunct="1">
              <a:lnSpc>
                <a:spcPct val="80000"/>
              </a:lnSpc>
            </a:pPr>
            <a:r>
              <a:rPr lang="en-US" sz="2800">
                <a:latin typeface="Perpetua" charset="0"/>
                <a:ea typeface="ＭＳ Ｐゴシック" charset="0"/>
              </a:rPr>
              <a:t>http://www.familyvoicesillinois.org/documents/documentdetails.asp?did=2486</a:t>
            </a:r>
          </a:p>
          <a:p>
            <a:pPr lvl="1" eaLnBrk="1" hangingPunct="1">
              <a:lnSpc>
                <a:spcPct val="80000"/>
              </a:lnSpc>
              <a:spcBef>
                <a:spcPts val="575"/>
              </a:spcBef>
              <a:buClr>
                <a:schemeClr val="accent1"/>
              </a:buClr>
            </a:pPr>
            <a:r>
              <a:rPr lang="en-US" sz="2800">
                <a:latin typeface="Perpetua" charset="0"/>
                <a:ea typeface="ＭＳ Ｐゴシック" charset="0"/>
              </a:rPr>
              <a:t>Special Education Clinic/Helpline</a:t>
            </a:r>
          </a:p>
          <a:p>
            <a:pPr marL="547688" lvl="2" indent="-273050" eaLnBrk="1" hangingPunct="1">
              <a:lnSpc>
                <a:spcPct val="80000"/>
              </a:lnSpc>
              <a:spcBef>
                <a:spcPts val="575"/>
              </a:spcBef>
              <a:buClr>
                <a:schemeClr val="accent2"/>
              </a:buClr>
            </a:pPr>
            <a:r>
              <a:rPr lang="en-US" sz="2800">
                <a:latin typeface="Perpetua" charset="0"/>
                <a:ea typeface="ＭＳ Ｐゴシック" charset="0"/>
              </a:rPr>
              <a:t>(866) KIDS-046 </a:t>
            </a:r>
          </a:p>
          <a:p>
            <a:pPr marL="547688" lvl="2" indent="-273050" eaLnBrk="1" hangingPunct="1">
              <a:lnSpc>
                <a:spcPct val="80000"/>
              </a:lnSpc>
              <a:spcBef>
                <a:spcPts val="575"/>
              </a:spcBef>
              <a:buClr>
                <a:schemeClr val="accent2"/>
              </a:buClr>
            </a:pPr>
            <a:r>
              <a:rPr lang="en-US" sz="2800">
                <a:latin typeface="Perpetua" charset="0"/>
                <a:ea typeface="ＭＳ Ｐゴシック" charset="0"/>
              </a:rPr>
              <a:t>specialed@equipforequality.org</a:t>
            </a:r>
          </a:p>
          <a:p>
            <a:pPr eaLnBrk="1" hangingPunct="1">
              <a:lnSpc>
                <a:spcPct val="80000"/>
              </a:lnSpc>
            </a:pPr>
            <a:endParaRPr lang="en-US" sz="2400">
              <a:latin typeface="Perpetua" charset="0"/>
              <a:ea typeface="ＭＳ Ｐゴシック" charset="0"/>
              <a:cs typeface="ＭＳ Ｐゴシック" charset="0"/>
            </a:endParaRPr>
          </a:p>
          <a:p>
            <a:pPr lvl="1" eaLnBrk="1" hangingPunct="1">
              <a:lnSpc>
                <a:spcPct val="80000"/>
              </a:lnSpc>
              <a:buFont typeface="Wingdings 2" charset="0"/>
              <a:buNone/>
            </a:pPr>
            <a:endParaRPr lang="en-US" sz="2200" b="1">
              <a:latin typeface="Perpetua" charset="0"/>
              <a:ea typeface="ＭＳ Ｐゴシック" charset="0"/>
            </a:endParaRPr>
          </a:p>
        </p:txBody>
      </p:sp>
    </p:spTree>
    <p:extLst>
      <p:ext uri="{BB962C8B-B14F-4D97-AF65-F5344CB8AC3E}">
        <p14:creationId xmlns:p14="http://schemas.microsoft.com/office/powerpoint/2010/main" val="28963882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t>Skill building/Community participation</a:t>
            </a:r>
            <a:endParaRPr lang="en-US" dirty="0"/>
          </a:p>
        </p:txBody>
      </p:sp>
      <p:sp>
        <p:nvSpPr>
          <p:cNvPr id="79875" name="Content Placeholder 2"/>
          <p:cNvSpPr>
            <a:spLocks noGrp="1"/>
          </p:cNvSpPr>
          <p:nvPr>
            <p:ph sz="quarter" idx="1"/>
          </p:nvPr>
        </p:nvSpPr>
        <p:spPr/>
        <p:txBody>
          <a:bodyPr/>
          <a:lstStyle/>
          <a:p>
            <a:r>
              <a:rPr lang="en-US" smtClean="0"/>
              <a:t>RIC Transition Planning Program www.lifecenter.ric.org </a:t>
            </a:r>
          </a:p>
          <a:p>
            <a:pPr lvl="2"/>
            <a:r>
              <a:rPr lang="en-US" smtClean="0"/>
              <a:t>Need a prescription for OT and ST group treatment</a:t>
            </a:r>
          </a:p>
          <a:p>
            <a:pPr lvl="2"/>
            <a:r>
              <a:rPr lang="en-US" smtClean="0"/>
              <a:t>Beginner 9-13 yo; Young adult 14-22yo</a:t>
            </a:r>
          </a:p>
          <a:p>
            <a:pPr lvl="2"/>
            <a:r>
              <a:rPr lang="en-US" smtClean="0"/>
              <a:t>312-238-1139</a:t>
            </a:r>
          </a:p>
          <a:p>
            <a:r>
              <a:rPr lang="en-US" smtClean="0"/>
              <a:t>Access Living www.accessliving.org</a:t>
            </a:r>
          </a:p>
          <a:p>
            <a:pPr lvl="2"/>
            <a:r>
              <a:rPr lang="en-US" smtClean="0"/>
              <a:t>Independent Living Skills Training </a:t>
            </a:r>
          </a:p>
          <a:p>
            <a:r>
              <a:rPr lang="en-US" smtClean="0"/>
              <a:t>Driving assessment </a:t>
            </a:r>
          </a:p>
          <a:p>
            <a:pPr lvl="1"/>
            <a:r>
              <a:rPr lang="en-US" smtClean="0"/>
              <a:t>Northshore University Occupational Therapy, Alexian Brothers, RIC, Schwab</a:t>
            </a:r>
          </a:p>
          <a:p>
            <a:pPr lvl="1"/>
            <a:endParaRPr lang="en-US" smtClean="0"/>
          </a:p>
          <a:p>
            <a:pPr lvl="1"/>
            <a:endParaRPr lang="en-US" dirty="0" smtClean="0"/>
          </a:p>
        </p:txBody>
      </p:sp>
    </p:spTree>
    <p:extLst>
      <p:ext uri="{BB962C8B-B14F-4D97-AF65-F5344CB8AC3E}">
        <p14:creationId xmlns:p14="http://schemas.microsoft.com/office/powerpoint/2010/main" val="119925146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PUNS: Prioritization of Urgency of Needs of Services</a:t>
            </a:r>
            <a:endParaRPr lang="en-US" dirty="0"/>
          </a:p>
        </p:txBody>
      </p:sp>
      <p:sp>
        <p:nvSpPr>
          <p:cNvPr id="80899" name="Content Placeholder 2"/>
          <p:cNvSpPr>
            <a:spLocks noGrp="1"/>
          </p:cNvSpPr>
          <p:nvPr>
            <p:ph sz="quarter" idx="1"/>
          </p:nvPr>
        </p:nvSpPr>
        <p:spPr/>
        <p:txBody>
          <a:bodyPr/>
          <a:lstStyle/>
          <a:p>
            <a:r>
              <a:rPr lang="en-US" smtClean="0"/>
              <a:t>Through Illinois Department of Human Services </a:t>
            </a:r>
          </a:p>
          <a:p>
            <a:r>
              <a:rPr lang="en-US" smtClean="0"/>
              <a:t>List of everyone in IL with DD who may need services now or in future</a:t>
            </a:r>
          </a:p>
          <a:p>
            <a:r>
              <a:rPr lang="en-US" smtClean="0"/>
              <a:t>Examples of services offered: Residential living, Job coaches, Respite, Adaptive equipment, Other supports to improve QOL</a:t>
            </a:r>
          </a:p>
          <a:p>
            <a:r>
              <a:rPr lang="en-US" smtClean="0"/>
              <a:t>Register as teen</a:t>
            </a:r>
          </a:p>
          <a:p>
            <a:r>
              <a:rPr lang="en-US" smtClean="0"/>
              <a:t>Need an interview with coordination agency </a:t>
            </a:r>
          </a:p>
          <a:p>
            <a:r>
              <a:rPr lang="en-US" smtClean="0"/>
              <a:t>Receiving services not a guarantee</a:t>
            </a:r>
          </a:p>
          <a:p>
            <a:r>
              <a:rPr lang="en-US" smtClean="0"/>
              <a:t>1-888-DDPLANS; http://www.dhs.state.il.us</a:t>
            </a:r>
          </a:p>
          <a:p>
            <a:endParaRPr lang="en-US" smtClean="0"/>
          </a:p>
          <a:p>
            <a:endParaRPr lang="en-US" smtClean="0"/>
          </a:p>
        </p:txBody>
      </p:sp>
    </p:spTree>
    <p:extLst>
      <p:ext uri="{BB962C8B-B14F-4D97-AF65-F5344CB8AC3E}">
        <p14:creationId xmlns:p14="http://schemas.microsoft.com/office/powerpoint/2010/main" val="174082990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6"/>
          <p:cNvSpPr>
            <a:spLocks noGrp="1"/>
          </p:cNvSpPr>
          <p:nvPr>
            <p:ph type="title"/>
          </p:nvPr>
        </p:nvSpPr>
        <p:spPr/>
        <p:txBody>
          <a:bodyPr/>
          <a:lstStyle/>
          <a:p>
            <a:r>
              <a:rPr lang="en-US" smtClean="0"/>
              <a:t>Advocacy </a:t>
            </a:r>
            <a:endParaRPr lang="en-US" dirty="0" smtClean="0"/>
          </a:p>
        </p:txBody>
      </p:sp>
      <p:sp>
        <p:nvSpPr>
          <p:cNvPr id="81923" name="Content Placeholder 4"/>
          <p:cNvSpPr>
            <a:spLocks noGrp="1"/>
          </p:cNvSpPr>
          <p:nvPr>
            <p:ph idx="4294967295"/>
          </p:nvPr>
        </p:nvSpPr>
        <p:spPr>
          <a:xfrm>
            <a:off x="1219200" y="1676400"/>
            <a:ext cx="6172200" cy="4525963"/>
          </a:xfrm>
        </p:spPr>
        <p:txBody>
          <a:bodyPr/>
          <a:lstStyle/>
          <a:p>
            <a:pPr eaLnBrk="1" hangingPunct="1"/>
            <a:r>
              <a:rPr lang="en-US" sz="2800" dirty="0">
                <a:ea typeface="ＭＳ Ｐゴシック" pitchFamily="-112" charset="-128"/>
              </a:rPr>
              <a:t>Families Resources Center on Disabilities</a:t>
            </a:r>
          </a:p>
          <a:p>
            <a:pPr lvl="1" eaLnBrk="1" hangingPunct="1"/>
            <a:r>
              <a:rPr lang="en-US" sz="2800" dirty="0" err="1">
                <a:ea typeface="ＭＳ Ｐゴシック" pitchFamily="-112" charset="-128"/>
              </a:rPr>
              <a:t>www.frcd.org</a:t>
            </a:r>
            <a:endParaRPr lang="en-US" sz="2800" dirty="0">
              <a:ea typeface="ＭＳ Ｐゴシック" pitchFamily="-112" charset="-128"/>
            </a:endParaRPr>
          </a:p>
          <a:p>
            <a:pPr eaLnBrk="1" hangingPunct="1"/>
            <a:r>
              <a:rPr lang="en-US" sz="2800" dirty="0">
                <a:ea typeface="ＭＳ Ｐゴシック" pitchFamily="-112" charset="-128"/>
              </a:rPr>
              <a:t>Equip for Equality</a:t>
            </a:r>
          </a:p>
          <a:p>
            <a:pPr lvl="1" eaLnBrk="1" hangingPunct="1"/>
            <a:r>
              <a:rPr lang="en-US" sz="2800" dirty="0" err="1">
                <a:ea typeface="ＭＳ Ｐゴシック" pitchFamily="-112" charset="-128"/>
              </a:rPr>
              <a:t>www.equipforequality.org</a:t>
            </a:r>
            <a:endParaRPr lang="en-US" sz="2800" dirty="0">
              <a:ea typeface="ＭＳ Ｐゴシック" pitchFamily="-112" charset="-128"/>
            </a:endParaRPr>
          </a:p>
          <a:p>
            <a:pPr lvl="1" eaLnBrk="1" hangingPunct="1"/>
            <a:r>
              <a:rPr lang="en-US" sz="2800" dirty="0">
                <a:ea typeface="ＭＳ Ｐゴシック" pitchFamily="-112" charset="-128"/>
              </a:rPr>
              <a:t>Protection and Advocacy (P &amp; A) Program </a:t>
            </a:r>
          </a:p>
          <a:p>
            <a:pPr lvl="1" eaLnBrk="1" hangingPunct="1"/>
            <a:r>
              <a:rPr lang="en-US" sz="2800" dirty="0">
                <a:ea typeface="ＭＳ Ｐゴシック" pitchFamily="-112" charset="-128"/>
              </a:rPr>
              <a:t>Federally funded</a:t>
            </a:r>
          </a:p>
        </p:txBody>
      </p:sp>
    </p:spTree>
    <p:extLst>
      <p:ext uri="{BB962C8B-B14F-4D97-AF65-F5344CB8AC3E}">
        <p14:creationId xmlns:p14="http://schemas.microsoft.com/office/powerpoint/2010/main" val="5832553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457200" y="1219200"/>
            <a:ext cx="8458200" cy="4267200"/>
          </a:xfrm>
          <a:prstGeom prst="rect">
            <a:avLst/>
          </a:prstGeom>
          <a:noFill/>
          <a:ln w="9525">
            <a:noFill/>
            <a:round/>
            <a:headEnd/>
            <a:tailEnd/>
          </a:ln>
        </p:spPr>
        <p:txBody>
          <a:bodyPr lIns="90000" tIns="45000" rIns="90000" bIns="45000"/>
          <a:lstStyle/>
          <a:p>
            <a:pPr marL="317500" indent="-315913" hangingPunct="1">
              <a:spcBef>
                <a:spcPts val="700"/>
              </a:spcBef>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pPr>
            <a:endParaRPr lang="en-US" sz="2000">
              <a:solidFill>
                <a:srgbClr val="000000"/>
              </a:solidFill>
              <a:latin typeface="Verdana" pitchFamily="-112" charset="0"/>
            </a:endParaRPr>
          </a:p>
          <a:p>
            <a:pPr marL="317500" indent="-315913" hangingPunct="1">
              <a:spcBef>
                <a:spcPts val="700"/>
              </a:spcBef>
              <a:buClr>
                <a:srgbClr val="92D050"/>
              </a:buClr>
              <a:buSzPct val="60000"/>
              <a:buFont typeface="Wingdings" pitchFamily="-112" charset="2"/>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pPr>
            <a:endParaRPr lang="en-US" sz="2000">
              <a:solidFill>
                <a:srgbClr val="000000"/>
              </a:solidFill>
              <a:latin typeface="Verdana" pitchFamily="-112" charset="0"/>
            </a:endParaRPr>
          </a:p>
          <a:p>
            <a:pPr marL="317500" indent="-315913" hangingPunct="1">
              <a:spcBef>
                <a:spcPts val="700"/>
              </a:spcBef>
              <a:buClr>
                <a:srgbClr val="92D050"/>
              </a:buClr>
              <a:buSzPct val="60000"/>
              <a:buFont typeface="Wingdings" pitchFamily="-112" charset="2"/>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pPr>
            <a:endParaRPr lang="en-US" sz="2000">
              <a:solidFill>
                <a:srgbClr val="000000"/>
              </a:solidFill>
              <a:latin typeface="Verdana" pitchFamily="-112" charset="0"/>
            </a:endParaRPr>
          </a:p>
          <a:p>
            <a:pPr marL="317500" indent="-315913" hangingPunct="1">
              <a:spcBef>
                <a:spcPts val="700"/>
              </a:spcBef>
              <a:buClr>
                <a:srgbClr val="92D050"/>
              </a:buClr>
              <a:buSzPct val="60000"/>
              <a:buFont typeface="Wingdings" pitchFamily="-112" charset="2"/>
              <a:buChar char=""/>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pPr>
            <a:endParaRPr lang="en-US" sz="2000">
              <a:solidFill>
                <a:srgbClr val="000000"/>
              </a:solidFill>
              <a:latin typeface="Verdana" pitchFamily="-112" charset="0"/>
            </a:endParaRPr>
          </a:p>
          <a:p>
            <a:pPr marL="317500" indent="-315913" hangingPunct="1">
              <a:spcBef>
                <a:spcPts val="700"/>
              </a:spcBef>
              <a:buClr>
                <a:srgbClr val="92D050"/>
              </a:buClr>
              <a:buSzPct val="60000"/>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pPr>
            <a:endParaRPr lang="en-US" sz="2000">
              <a:solidFill>
                <a:srgbClr val="000000"/>
              </a:solidFill>
              <a:latin typeface="Verdana" pitchFamily="-112" charset="0"/>
            </a:endParaRPr>
          </a:p>
          <a:p>
            <a:pPr marL="317500" indent="-315913" hangingPunct="1">
              <a:lnSpc>
                <a:spcPct val="90000"/>
              </a:lnSpc>
              <a:spcBef>
                <a:spcPts val="700"/>
              </a:spcBef>
              <a:tabLst>
                <a:tab pos="317500" algn="l"/>
                <a:tab pos="774700" algn="l"/>
                <a:tab pos="1231900" algn="l"/>
                <a:tab pos="1689100" algn="l"/>
                <a:tab pos="2146300" algn="l"/>
                <a:tab pos="2603500" algn="l"/>
                <a:tab pos="3060700" algn="l"/>
                <a:tab pos="3517900" algn="l"/>
                <a:tab pos="3975100" algn="l"/>
                <a:tab pos="4432300" algn="l"/>
                <a:tab pos="4889500" algn="l"/>
                <a:tab pos="5346700" algn="l"/>
                <a:tab pos="5803900" algn="l"/>
                <a:tab pos="6261100" algn="l"/>
                <a:tab pos="6718300" algn="l"/>
                <a:tab pos="7175500" algn="l"/>
                <a:tab pos="7632700" algn="l"/>
                <a:tab pos="8089900" algn="l"/>
                <a:tab pos="8547100" algn="l"/>
                <a:tab pos="9004300" algn="l"/>
                <a:tab pos="9461500" algn="l"/>
              </a:tabLst>
            </a:pPr>
            <a:endParaRPr lang="en-US" sz="2000">
              <a:solidFill>
                <a:srgbClr val="000000"/>
              </a:solidFill>
              <a:latin typeface="Verdana" pitchFamily="-112" charset="0"/>
            </a:endParaRPr>
          </a:p>
        </p:txBody>
      </p:sp>
      <p:sp>
        <p:nvSpPr>
          <p:cNvPr id="21508" name="Text Box 4"/>
          <p:cNvSpPr txBox="1">
            <a:spLocks noChangeArrowheads="1"/>
          </p:cNvSpPr>
          <p:nvPr/>
        </p:nvSpPr>
        <p:spPr bwMode="auto">
          <a:xfrm>
            <a:off x="282575" y="6040438"/>
            <a:ext cx="180975" cy="307975"/>
          </a:xfrm>
          <a:prstGeom prst="rect">
            <a:avLst/>
          </a:prstGeom>
          <a:noFill/>
          <a:ln w="9525">
            <a:noFill/>
            <a:round/>
            <a:headEnd/>
            <a:tailEnd/>
          </a:ln>
        </p:spPr>
        <p:txBody>
          <a:bodyPr wrap="none" anchor="ctr"/>
          <a:lstStyle/>
          <a:p>
            <a:endParaRPr lang="en-US"/>
          </a:p>
        </p:txBody>
      </p:sp>
      <p:pic>
        <p:nvPicPr>
          <p:cNvPr id="21509" name="Picture 4"/>
          <p:cNvPicPr>
            <a:picLocks noChangeAspect="1"/>
          </p:cNvPicPr>
          <p:nvPr/>
        </p:nvPicPr>
        <p:blipFill>
          <a:blip r:embed="rId3"/>
          <a:srcRect/>
          <a:stretch>
            <a:fillRect/>
          </a:stretch>
        </p:blipFill>
        <p:spPr bwMode="auto">
          <a:xfrm>
            <a:off x="736600" y="762000"/>
            <a:ext cx="7721600" cy="5791200"/>
          </a:xfrm>
          <a:prstGeom prst="rect">
            <a:avLst/>
          </a:prstGeom>
          <a:noFill/>
          <a:ln w="9525">
            <a:noFill/>
            <a:miter lim="800000"/>
            <a:headEnd/>
            <a:tailEnd/>
          </a:ln>
        </p:spPr>
      </p:pic>
      <p:sp>
        <p:nvSpPr>
          <p:cNvPr id="21510" name="TextBox 5"/>
          <p:cNvSpPr txBox="1">
            <a:spLocks noChangeArrowheads="1"/>
          </p:cNvSpPr>
          <p:nvPr/>
        </p:nvSpPr>
        <p:spPr bwMode="auto">
          <a:xfrm>
            <a:off x="0" y="6553200"/>
            <a:ext cx="3581400" cy="369888"/>
          </a:xfrm>
          <a:prstGeom prst="rect">
            <a:avLst/>
          </a:prstGeom>
          <a:noFill/>
          <a:ln w="9525">
            <a:noFill/>
            <a:miter lim="800000"/>
            <a:headEnd/>
            <a:tailEnd/>
          </a:ln>
        </p:spPr>
        <p:txBody>
          <a:bodyPr>
            <a:spAutoFit/>
          </a:bodyPr>
          <a:lstStyle/>
          <a:p>
            <a:r>
              <a:rPr lang="en-US"/>
              <a:t>World Health Organization </a:t>
            </a:r>
          </a:p>
        </p:txBody>
      </p:sp>
      <p:sp>
        <p:nvSpPr>
          <p:cNvPr id="21506" name="Rectangle 2"/>
          <p:cNvSpPr>
            <a:spLocks noGrp="1" noChangeArrowheads="1"/>
          </p:cNvSpPr>
          <p:nvPr>
            <p:ph type="title" idx="4294967295"/>
          </p:nvPr>
        </p:nvSpPr>
        <p:spPr>
          <a:xfrm>
            <a:off x="612775" y="228600"/>
            <a:ext cx="8153400" cy="990600"/>
          </a:xfrm>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ea typeface="Microsoft YaHei" pitchFamily="34" charset="-122"/>
              </a:rPr>
              <a:t>ICF model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762000" y="0"/>
          <a:ext cx="7696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914400" y="76200"/>
            <a:ext cx="7772400" cy="1143000"/>
          </a:xfrm>
        </p:spPr>
        <p:txBody>
          <a:bodyPr>
            <a:normAutofit/>
          </a:bodyPr>
          <a:lstStyle/>
          <a:p>
            <a:pPr eaLnBrk="1" hangingPunct="1"/>
            <a:r>
              <a:rPr lang="en-US" sz="3200" dirty="0" smtClean="0">
                <a:ea typeface="ＭＳ Ｐゴシック" pitchFamily="-112" charset="-128"/>
              </a:rPr>
              <a:t>AAP, AAFP &amp; ACP </a:t>
            </a:r>
            <a:br>
              <a:rPr lang="en-US" sz="3200" dirty="0" smtClean="0">
                <a:ea typeface="ＭＳ Ｐゴシック" pitchFamily="-112" charset="-128"/>
              </a:rPr>
            </a:br>
            <a:r>
              <a:rPr lang="en-US" sz="3200" dirty="0" smtClean="0">
                <a:ea typeface="ＭＳ Ｐゴシック" pitchFamily="-112" charset="-128"/>
              </a:rPr>
              <a:t>Consensus statement (2002)</a:t>
            </a:r>
          </a:p>
        </p:txBody>
      </p:sp>
      <p:sp>
        <p:nvSpPr>
          <p:cNvPr id="5123" name="Rectangle 3"/>
          <p:cNvSpPr>
            <a:spLocks noGrp="1" noChangeArrowheads="1"/>
          </p:cNvSpPr>
          <p:nvPr>
            <p:ph sz="quarter" idx="1"/>
          </p:nvPr>
        </p:nvSpPr>
        <p:spPr>
          <a:xfrm>
            <a:off x="914400" y="1295400"/>
            <a:ext cx="7772400" cy="4572000"/>
          </a:xfrm>
        </p:spPr>
        <p:txBody>
          <a:bodyPr/>
          <a:lstStyle/>
          <a:p>
            <a:pPr marL="457200" indent="-457200" eaLnBrk="1" hangingPunct="1">
              <a:lnSpc>
                <a:spcPct val="70000"/>
              </a:lnSpc>
              <a:buClrTx/>
              <a:buFont typeface="Century Schoolbook" pitchFamily="-112" charset="0"/>
              <a:buAutoNum type="arabicPeriod"/>
            </a:pPr>
            <a:r>
              <a:rPr lang="en-US" sz="2300" dirty="0" smtClean="0">
                <a:ea typeface="ＭＳ Ｐゴシック" pitchFamily="-112" charset="-128"/>
              </a:rPr>
              <a:t>Ensure that all young people who have special health-care needs have an </a:t>
            </a:r>
            <a:r>
              <a:rPr lang="en-US" sz="2300" u="sng" dirty="0" smtClean="0">
                <a:solidFill>
                  <a:schemeClr val="accent6">
                    <a:lumMod val="75000"/>
                  </a:schemeClr>
                </a:solidFill>
                <a:ea typeface="ＭＳ Ｐゴシック" pitchFamily="-112" charset="-128"/>
              </a:rPr>
              <a:t>identified health-care professional </a:t>
            </a:r>
            <a:r>
              <a:rPr lang="en-US" sz="2300" dirty="0" smtClean="0">
                <a:ea typeface="ＭＳ Ｐゴシック" pitchFamily="-112" charset="-128"/>
              </a:rPr>
              <a:t>who attends to the unique challenges of transition and assumes responsibility for current health care, care coordination, and future health-care planning.</a:t>
            </a:r>
          </a:p>
          <a:p>
            <a:pPr marL="457200" indent="-457200" eaLnBrk="1" hangingPunct="1">
              <a:lnSpc>
                <a:spcPct val="70000"/>
              </a:lnSpc>
              <a:buClrTx/>
              <a:buFont typeface="Century Schoolbook" pitchFamily="-112" charset="0"/>
              <a:buAutoNum type="arabicPeriod"/>
            </a:pPr>
            <a:r>
              <a:rPr lang="en-US" sz="2300" dirty="0" smtClean="0">
                <a:ea typeface="ＭＳ Ｐゴシック" pitchFamily="-112" charset="-128"/>
              </a:rPr>
              <a:t>Identify core knowledge and skills required to provide developmentally appropriate health-care transition services to young people who have special health-care needs and make them part of </a:t>
            </a:r>
            <a:r>
              <a:rPr lang="en-US" sz="2300" u="sng" dirty="0" smtClean="0">
                <a:solidFill>
                  <a:schemeClr val="accent6">
                    <a:lumMod val="75000"/>
                  </a:schemeClr>
                </a:solidFill>
                <a:ea typeface="ＭＳ Ｐゴシック" pitchFamily="-112" charset="-128"/>
              </a:rPr>
              <a:t>training requirements for residents and physicians</a:t>
            </a:r>
            <a:r>
              <a:rPr lang="en-US" sz="2300" dirty="0" smtClean="0">
                <a:solidFill>
                  <a:schemeClr val="accent6">
                    <a:lumMod val="75000"/>
                  </a:schemeClr>
                </a:solidFill>
                <a:ea typeface="ＭＳ Ｐゴシック" pitchFamily="-112" charset="-128"/>
              </a:rPr>
              <a:t>.</a:t>
            </a:r>
          </a:p>
          <a:p>
            <a:pPr marL="457200" indent="-457200" eaLnBrk="1" hangingPunct="1">
              <a:lnSpc>
                <a:spcPct val="70000"/>
              </a:lnSpc>
              <a:buClrTx/>
              <a:buFont typeface="Century Schoolbook" pitchFamily="-112" charset="0"/>
              <a:buAutoNum type="arabicPeriod"/>
            </a:pPr>
            <a:r>
              <a:rPr lang="en-US" sz="2300" dirty="0" smtClean="0">
                <a:ea typeface="ＭＳ Ｐゴシック" pitchFamily="-112" charset="-128"/>
              </a:rPr>
              <a:t>Prepare and maintain an </a:t>
            </a:r>
            <a:r>
              <a:rPr lang="en-US" sz="2300" u="sng" dirty="0" smtClean="0">
                <a:solidFill>
                  <a:schemeClr val="accent6">
                    <a:lumMod val="75000"/>
                  </a:schemeClr>
                </a:solidFill>
                <a:ea typeface="ＭＳ Ｐゴシック" pitchFamily="-112" charset="-128"/>
              </a:rPr>
              <a:t>up-to-date medical summary </a:t>
            </a:r>
            <a:r>
              <a:rPr lang="en-US" sz="2300" dirty="0" smtClean="0">
                <a:ea typeface="ＭＳ Ｐゴシック" pitchFamily="-112" charset="-128"/>
              </a:rPr>
              <a:t>that is portable and accessible.</a:t>
            </a:r>
          </a:p>
          <a:p>
            <a:pPr marL="457200" indent="-457200" eaLnBrk="1" hangingPunct="1">
              <a:lnSpc>
                <a:spcPct val="70000"/>
              </a:lnSpc>
              <a:buClrTx/>
              <a:buFont typeface="Century Schoolbook" pitchFamily="-112" charset="0"/>
              <a:buAutoNum type="arabicPeriod"/>
            </a:pPr>
            <a:r>
              <a:rPr lang="en-US" sz="2300" dirty="0" smtClean="0">
                <a:ea typeface="ＭＳ Ｐゴシック" pitchFamily="-112" charset="-128"/>
              </a:rPr>
              <a:t>Create a </a:t>
            </a:r>
            <a:r>
              <a:rPr lang="en-US" sz="2300" u="sng" dirty="0" smtClean="0">
                <a:solidFill>
                  <a:schemeClr val="accent6">
                    <a:lumMod val="75000"/>
                  </a:schemeClr>
                </a:solidFill>
                <a:ea typeface="ＭＳ Ｐゴシック" pitchFamily="-112" charset="-128"/>
              </a:rPr>
              <a:t>written health-care transition plan </a:t>
            </a:r>
            <a:r>
              <a:rPr lang="en-US" sz="2300" dirty="0" smtClean="0">
                <a:ea typeface="ＭＳ Ｐゴシック" pitchFamily="-112" charset="-128"/>
              </a:rPr>
              <a:t>by age 14 with the young person an family which should contain what services needed, who will provide them, how they will be financed.</a:t>
            </a:r>
          </a:p>
          <a:p>
            <a:pPr marL="457200" indent="-457200" eaLnBrk="1" hangingPunct="1">
              <a:lnSpc>
                <a:spcPct val="70000"/>
              </a:lnSpc>
              <a:buClrTx/>
              <a:buFont typeface="Century Schoolbook" pitchFamily="-112" charset="0"/>
              <a:buAutoNum type="arabicPeriod"/>
            </a:pPr>
            <a:r>
              <a:rPr lang="en-US" sz="2300" dirty="0" smtClean="0">
                <a:ea typeface="ＭＳ Ｐゴシック" pitchFamily="-112" charset="-128"/>
              </a:rPr>
              <a:t>Apply the </a:t>
            </a:r>
            <a:r>
              <a:rPr lang="en-US" sz="2300" u="sng" dirty="0" smtClean="0">
                <a:solidFill>
                  <a:schemeClr val="accent6">
                    <a:lumMod val="75000"/>
                  </a:schemeClr>
                </a:solidFill>
                <a:ea typeface="ＭＳ Ｐゴシック" pitchFamily="-112" charset="-128"/>
              </a:rPr>
              <a:t>same guidelines for primary and preventive care </a:t>
            </a:r>
            <a:r>
              <a:rPr lang="en-US" sz="2300" dirty="0" smtClean="0">
                <a:ea typeface="ＭＳ Ｐゴシック" pitchFamily="-112" charset="-128"/>
              </a:rPr>
              <a:t>for all adolescents and young adults.</a:t>
            </a:r>
          </a:p>
          <a:p>
            <a:pPr marL="457200" indent="-457200" eaLnBrk="1" hangingPunct="1">
              <a:lnSpc>
                <a:spcPct val="70000"/>
              </a:lnSpc>
              <a:buClrTx/>
              <a:buFont typeface="Century Schoolbook" pitchFamily="-112" charset="0"/>
              <a:buAutoNum type="arabicPeriod"/>
            </a:pPr>
            <a:r>
              <a:rPr lang="en-US" sz="2300" dirty="0" smtClean="0">
                <a:ea typeface="ＭＳ Ｐゴシック" pitchFamily="-112" charset="-128"/>
              </a:rPr>
              <a:t>Ensure affordable, continuous health </a:t>
            </a:r>
            <a:r>
              <a:rPr lang="en-US" sz="2300" u="sng" dirty="0" smtClean="0">
                <a:solidFill>
                  <a:schemeClr val="accent6">
                    <a:lumMod val="75000"/>
                  </a:schemeClr>
                </a:solidFill>
                <a:ea typeface="ＭＳ Ｐゴシック" pitchFamily="-112" charset="-128"/>
              </a:rPr>
              <a:t>insurance coverage </a:t>
            </a:r>
            <a:r>
              <a:rPr lang="en-US" sz="2300" dirty="0" smtClean="0">
                <a:ea typeface="ＭＳ Ｐゴシック" pitchFamily="-112" charset="-128"/>
              </a:rPr>
              <a:t>for all young people who have special health-care needs throughout adolescence and adulthood</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2774" name="Rectangle 9"/>
          <p:cNvSpPr>
            <a:spLocks noChangeArrowheads="1"/>
          </p:cNvSpPr>
          <p:nvPr/>
        </p:nvSpPr>
        <p:spPr bwMode="auto">
          <a:xfrm>
            <a:off x="3200400" y="5715000"/>
            <a:ext cx="5943600" cy="685800"/>
          </a:xfrm>
          <a:prstGeom prst="rect">
            <a:avLst/>
          </a:prstGeom>
          <a:ln w="9525">
            <a:noFill/>
            <a:round/>
            <a:headEnd/>
            <a:tailEnd/>
          </a:ln>
        </p:spPr>
        <p:txBody>
          <a:bodyPr/>
          <a:lstStyle/>
          <a:p>
            <a:endParaRPr lang="en-US"/>
          </a:p>
        </p:txBody>
      </p:sp>
      <p:sp>
        <p:nvSpPr>
          <p:cNvPr id="32770" name="Title 4"/>
          <p:cNvSpPr>
            <a:spLocks noGrp="1"/>
          </p:cNvSpPr>
          <p:nvPr>
            <p:ph type="title"/>
          </p:nvPr>
        </p:nvSpPr>
        <p:spPr>
          <a:xfrm>
            <a:off x="457200" y="0"/>
            <a:ext cx="8229600" cy="1143000"/>
          </a:xfrm>
        </p:spPr>
        <p:txBody>
          <a:bodyPr/>
          <a:lstStyle/>
          <a:p>
            <a:pPr eaLnBrk="1" hangingPunct="1"/>
            <a:r>
              <a:rPr lang="en-US" dirty="0" smtClean="0">
                <a:ea typeface="ＭＳ Ｐゴシック" pitchFamily="-112" charset="-128"/>
              </a:rPr>
              <a:t>How are we doing?</a:t>
            </a:r>
          </a:p>
        </p:txBody>
      </p:sp>
      <p:pic>
        <p:nvPicPr>
          <p:cNvPr id="32771" name="Picture 6"/>
          <p:cNvPicPr>
            <a:picLocks noChangeAspect="1"/>
          </p:cNvPicPr>
          <p:nvPr/>
        </p:nvPicPr>
        <p:blipFill>
          <a:blip r:embed="rId3"/>
          <a:srcRect/>
          <a:stretch>
            <a:fillRect/>
          </a:stretch>
        </p:blipFill>
        <p:spPr bwMode="auto">
          <a:xfrm>
            <a:off x="0" y="1060450"/>
            <a:ext cx="9167813" cy="4806950"/>
          </a:xfrm>
          <a:prstGeom prst="rect">
            <a:avLst/>
          </a:prstGeom>
          <a:noFill/>
          <a:ln w="9525">
            <a:noFill/>
            <a:miter lim="800000"/>
            <a:headEnd/>
            <a:tailEnd/>
          </a:ln>
        </p:spPr>
      </p:pic>
      <p:sp>
        <p:nvSpPr>
          <p:cNvPr id="32772" name="TextBox 3"/>
          <p:cNvSpPr txBox="1">
            <a:spLocks noChangeArrowheads="1"/>
          </p:cNvSpPr>
          <p:nvPr/>
        </p:nvSpPr>
        <p:spPr bwMode="auto">
          <a:xfrm>
            <a:off x="4800600" y="5943600"/>
            <a:ext cx="4343400" cy="923330"/>
          </a:xfrm>
          <a:prstGeom prst="rect">
            <a:avLst/>
          </a:prstGeom>
          <a:noFill/>
          <a:ln w="9525">
            <a:noFill/>
            <a:miter lim="800000"/>
            <a:headEnd/>
            <a:tailEnd/>
          </a:ln>
        </p:spPr>
        <p:txBody>
          <a:bodyPr wrap="square">
            <a:spAutoFit/>
          </a:bodyPr>
          <a:lstStyle/>
          <a:p>
            <a:pPr algn="r"/>
            <a:r>
              <a:rPr lang="en-US" dirty="0"/>
              <a:t>Rogers K 2010, http://www.gottransition.org/UploadedFiles/Files/GT_report_rev2.pdf</a:t>
            </a:r>
          </a:p>
        </p:txBody>
      </p:sp>
      <p:sp useBgFill="1">
        <p:nvSpPr>
          <p:cNvPr id="32773" name="Rectangle 7"/>
          <p:cNvSpPr>
            <a:spLocks noChangeArrowheads="1"/>
          </p:cNvSpPr>
          <p:nvPr/>
        </p:nvSpPr>
        <p:spPr bwMode="auto">
          <a:xfrm>
            <a:off x="0" y="4648200"/>
            <a:ext cx="3276600" cy="1754188"/>
          </a:xfrm>
          <a:prstGeom prst="rect">
            <a:avLst/>
          </a:prstGeom>
          <a:ln w="9525">
            <a:noFill/>
            <a:miter lim="800000"/>
            <a:headEnd/>
            <a:tailEnd/>
          </a:ln>
        </p:spPr>
        <p:txBody>
          <a:bodyPr>
            <a:spAutoFit/>
          </a:bodyPr>
          <a:lstStyle/>
          <a:p>
            <a:r>
              <a:rPr lang="en-US" dirty="0">
                <a:solidFill>
                  <a:srgbClr val="0304FF"/>
                </a:solidFill>
                <a:latin typeface="Zapf Dingbats" pitchFamily="-112" charset="2"/>
              </a:rPr>
              <a:t>● </a:t>
            </a:r>
            <a:r>
              <a:rPr lang="en-US" dirty="0">
                <a:solidFill>
                  <a:srgbClr val="000000"/>
                </a:solidFill>
                <a:latin typeface="Helvetica" pitchFamily="-112" charset="0"/>
              </a:rPr>
              <a:t>1.5 SD above the mean</a:t>
            </a:r>
          </a:p>
          <a:p>
            <a:r>
              <a:rPr lang="en-US" dirty="0">
                <a:solidFill>
                  <a:srgbClr val="0E6E6D"/>
                </a:solidFill>
                <a:latin typeface="Zapf Dingbats" pitchFamily="-112" charset="2"/>
              </a:rPr>
              <a:t>● </a:t>
            </a:r>
            <a:r>
              <a:rPr lang="en-US" dirty="0">
                <a:solidFill>
                  <a:srgbClr val="000000"/>
                </a:solidFill>
                <a:latin typeface="Helvetica" pitchFamily="-112" charset="0"/>
              </a:rPr>
              <a:t>0.5-1.5 SD above the mean </a:t>
            </a:r>
          </a:p>
          <a:p>
            <a:r>
              <a:rPr lang="en-US" dirty="0">
                <a:solidFill>
                  <a:srgbClr val="34A30D"/>
                </a:solidFill>
                <a:latin typeface="Zapf Dingbats" pitchFamily="-112" charset="2"/>
              </a:rPr>
              <a:t>● </a:t>
            </a:r>
            <a:r>
              <a:rPr lang="en-US" dirty="0">
                <a:solidFill>
                  <a:srgbClr val="000000"/>
                </a:solidFill>
                <a:latin typeface="Helvetica" pitchFamily="-112" charset="0"/>
              </a:rPr>
              <a:t>0.5 SD above -0.5 SD below the mean </a:t>
            </a:r>
          </a:p>
          <a:p>
            <a:r>
              <a:rPr lang="en-US" dirty="0">
                <a:solidFill>
                  <a:srgbClr val="8406FF"/>
                </a:solidFill>
                <a:latin typeface="Zapf Dingbats" pitchFamily="-112" charset="2"/>
              </a:rPr>
              <a:t>● </a:t>
            </a:r>
            <a:r>
              <a:rPr lang="en-US" dirty="0">
                <a:solidFill>
                  <a:srgbClr val="000000"/>
                </a:solidFill>
                <a:latin typeface="Helvetica" pitchFamily="-112" charset="0"/>
              </a:rPr>
              <a:t>0.5-1.5 SD below the mean</a:t>
            </a:r>
          </a:p>
          <a:p>
            <a:r>
              <a:rPr lang="en-US" dirty="0">
                <a:solidFill>
                  <a:srgbClr val="FB0307"/>
                </a:solidFill>
                <a:latin typeface="Zapf Dingbats" pitchFamily="-112" charset="2"/>
              </a:rPr>
              <a:t>● </a:t>
            </a:r>
            <a:r>
              <a:rPr lang="en-US" dirty="0">
                <a:solidFill>
                  <a:srgbClr val="000000"/>
                </a:solidFill>
                <a:latin typeface="Helvetica" pitchFamily="-112" charset="0"/>
              </a:rPr>
              <a:t>&gt;1.5 SD below the mean</a:t>
            </a:r>
            <a:endParaRPr lang="en-US" dirty="0">
              <a:solidFill>
                <a:srgbClr val="000000"/>
              </a:solidFill>
              <a:latin typeface="Times New Roman" pitchFamily="-112" charset="0"/>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2376</TotalTime>
  <Words>3591</Words>
  <Application>Microsoft Macintosh PowerPoint</Application>
  <PresentationFormat>On-screen Show (4:3)</PresentationFormat>
  <Paragraphs>416</Paragraphs>
  <Slides>53</Slides>
  <Notes>22</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53</vt:i4>
      </vt:variant>
    </vt:vector>
  </HeadingPairs>
  <TitlesOfParts>
    <vt:vector size="56" baseType="lpstr">
      <vt:lpstr>Equity</vt:lpstr>
      <vt:lpstr>???</vt:lpstr>
      <vt:lpstr>???</vt:lpstr>
      <vt:lpstr>Transition Care for Individuals with Developmental Disabilities</vt:lpstr>
      <vt:lpstr>Overview</vt:lpstr>
      <vt:lpstr>What is Health Care Transition?</vt:lpstr>
      <vt:lpstr>Who needs to transition?</vt:lpstr>
      <vt:lpstr>Why is this important?</vt:lpstr>
      <vt:lpstr>ICF model </vt:lpstr>
      <vt:lpstr>PowerPoint Presentation</vt:lpstr>
      <vt:lpstr>AAP, AAFP &amp; ACP  Consensus statement (2002)</vt:lpstr>
      <vt:lpstr>How are we doing?</vt:lpstr>
      <vt:lpstr>Survey of Adult Transition and Health </vt:lpstr>
      <vt:lpstr>Transition Care: Disparities</vt:lpstr>
      <vt:lpstr>PowerPoint Presentation</vt:lpstr>
      <vt:lpstr>PowerPoint Presentation</vt:lpstr>
      <vt:lpstr>Provider Level Barriers</vt:lpstr>
      <vt:lpstr>Patient-Family Level Barriers</vt:lpstr>
      <vt:lpstr>PowerPoint Presentation</vt:lpstr>
      <vt:lpstr>Transition timeline </vt:lpstr>
      <vt:lpstr>6 Core Elements of Transition </vt:lpstr>
      <vt:lpstr>Office-level systems</vt:lpstr>
      <vt:lpstr>Office-level systems</vt:lpstr>
      <vt:lpstr>Getting ready for transition</vt:lpstr>
      <vt:lpstr>Transition Plan</vt:lpstr>
      <vt:lpstr>PowerPoint Presentation</vt:lpstr>
      <vt:lpstr>Transition planning over time </vt:lpstr>
      <vt:lpstr>Transfer of care = Actual transition</vt:lpstr>
      <vt:lpstr>Transition strategies and tools </vt:lpstr>
      <vt:lpstr>Transition Readiness</vt:lpstr>
      <vt:lpstr>PowerPoint Presentation</vt:lpstr>
      <vt:lpstr>PowerPoint Presentation</vt:lpstr>
      <vt:lpstr>PowerPoint Presentation</vt:lpstr>
      <vt:lpstr>SMART Transition goals</vt:lpstr>
      <vt:lpstr>Skill building</vt:lpstr>
      <vt:lpstr>PowerPoint Presentation</vt:lpstr>
      <vt:lpstr>PowerPoint Presentation</vt:lpstr>
      <vt:lpstr>Portable Medical Summary </vt:lpstr>
      <vt:lpstr>Portable Medical Summary </vt:lpstr>
      <vt:lpstr>ACP Condition-specific guidelines </vt:lpstr>
      <vt:lpstr>Condition specific transition guidelines</vt:lpstr>
      <vt:lpstr>Resources</vt:lpstr>
      <vt:lpstr>Resources</vt:lpstr>
      <vt:lpstr>Conclusion</vt:lpstr>
      <vt:lpstr>Other aspects of transition? </vt:lpstr>
      <vt:lpstr>Guardianship</vt:lpstr>
      <vt:lpstr>What you need from providers? </vt:lpstr>
      <vt:lpstr>Education</vt:lpstr>
      <vt:lpstr>Brittany’s Law</vt:lpstr>
      <vt:lpstr>Vocational Rehabilitation (VR)</vt:lpstr>
      <vt:lpstr>VR Eligibility Determination</vt:lpstr>
      <vt:lpstr>Education and Vocational Resources</vt:lpstr>
      <vt:lpstr>Education and Vocational Resources</vt:lpstr>
      <vt:lpstr>Skill building/Community participation</vt:lpstr>
      <vt:lpstr>PUNS: Prioritization of Urgency of Needs of Services</vt:lpstr>
      <vt:lpstr>Advocacy </vt:lpstr>
    </vt:vector>
  </TitlesOfParts>
  <Company>University of Chicago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Care</dc:title>
  <dc:creator>Administrator</dc:creator>
  <cp:lastModifiedBy>Kruti Acharya</cp:lastModifiedBy>
  <cp:revision>124</cp:revision>
  <dcterms:created xsi:type="dcterms:W3CDTF">2014-03-03T17:01:26Z</dcterms:created>
  <dcterms:modified xsi:type="dcterms:W3CDTF">2018-02-18T14:17:24Z</dcterms:modified>
</cp:coreProperties>
</file>